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8" r:id="rId1"/>
  </p:sldMasterIdLst>
  <p:notesMasterIdLst>
    <p:notesMasterId r:id="rId18"/>
  </p:notesMasterIdLst>
  <p:sldIdLst>
    <p:sldId id="512" r:id="rId2"/>
    <p:sldId id="553" r:id="rId3"/>
    <p:sldId id="542" r:id="rId4"/>
    <p:sldId id="550" r:id="rId5"/>
    <p:sldId id="530" r:id="rId6"/>
    <p:sldId id="544" r:id="rId7"/>
    <p:sldId id="551" r:id="rId8"/>
    <p:sldId id="539" r:id="rId9"/>
    <p:sldId id="549" r:id="rId10"/>
    <p:sldId id="554" r:id="rId11"/>
    <p:sldId id="547" r:id="rId12"/>
    <p:sldId id="540" r:id="rId13"/>
    <p:sldId id="521" r:id="rId14"/>
    <p:sldId id="548" r:id="rId15"/>
    <p:sldId id="545" r:id="rId16"/>
    <p:sldId id="552" r:id="rId17"/>
  </p:sldIdLst>
  <p:sldSz cx="9144000" cy="6858000" type="screen4x3"/>
  <p:notesSz cx="6788150" cy="99234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FFAF"/>
    <a:srgbClr val="B7E0FF"/>
    <a:srgbClr val="FFABAB"/>
    <a:srgbClr val="FFD0C5"/>
    <a:srgbClr val="FF0000"/>
    <a:srgbClr val="FF3300"/>
    <a:srgbClr val="FFFF89"/>
    <a:srgbClr val="FFA18B"/>
    <a:srgbClr val="ABFFD1"/>
    <a:srgbClr val="ED3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8" autoAdjust="0"/>
    <p:restoredTop sz="94971" autoAdjust="0"/>
  </p:normalViewPr>
  <p:slideViewPr>
    <p:cSldViewPr>
      <p:cViewPr>
        <p:scale>
          <a:sx n="80" d="100"/>
          <a:sy n="80" d="100"/>
        </p:scale>
        <p:origin x="-9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627535112586058E-2"/>
          <c:y val="0.1493114414126982"/>
          <c:w val="0.966036279428792"/>
          <c:h val="0.78196877678104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B7E0FF"/>
                </a:gs>
                <a:gs pos="50000">
                  <a:srgbClr val="92D050"/>
                </a:gs>
                <a:gs pos="100000">
                  <a:srgbClr val="B7E0FF"/>
                </a:gs>
              </a:gsLst>
              <a:lin ang="5400000" scaled="0"/>
            </a:gradFill>
          </c:spPr>
          <c:explosion val="9"/>
          <c:dPt>
            <c:idx val="0"/>
            <c:bubble3D val="0"/>
            <c:spPr>
              <a:gradFill>
                <a:gsLst>
                  <a:gs pos="0">
                    <a:srgbClr val="B7E0FF"/>
                  </a:gs>
                  <a:gs pos="50000">
                    <a:srgbClr val="92D050"/>
                  </a:gs>
                  <a:gs pos="100000">
                    <a:srgbClr val="B7E0FF"/>
                  </a:gs>
                </a:gsLst>
                <a:lin ang="5400000" scaled="0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5C-4C02-98BA-04369865C14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B7E0FF"/>
                  </a:gs>
                  <a:gs pos="50000">
                    <a:srgbClr val="92D050"/>
                  </a:gs>
                  <a:gs pos="100000">
                    <a:srgbClr val="B7E0FF"/>
                  </a:gs>
                </a:gsLst>
                <a:lin ang="5400000" scaled="0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95C-4C02-98BA-04369865C144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B7E0FF"/>
                  </a:gs>
                  <a:gs pos="50000">
                    <a:srgbClr val="92D050"/>
                  </a:gs>
                  <a:gs pos="100000">
                    <a:srgbClr val="B7E0FF"/>
                  </a:gs>
                </a:gsLst>
                <a:lin ang="5400000" scaled="0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5C-4C02-98BA-04369865C144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B7E0FF"/>
                  </a:gs>
                  <a:gs pos="50000">
                    <a:srgbClr val="92D050"/>
                  </a:gs>
                  <a:gs pos="100000">
                    <a:srgbClr val="B7E0FF"/>
                  </a:gs>
                </a:gsLst>
                <a:lin ang="5400000" scaled="0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5C-4C02-98BA-04369865C144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rgbClr val="B7E0FF"/>
                  </a:gs>
                  <a:gs pos="50000">
                    <a:srgbClr val="92D050"/>
                  </a:gs>
                  <a:gs pos="100000">
                    <a:srgbClr val="B7E0FF"/>
                  </a:gs>
                </a:gsLst>
                <a:lin ang="5400000" scaled="0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95C-4C02-98BA-04369865C144}"/>
              </c:ext>
            </c:extLst>
          </c:dPt>
          <c:cat>
            <c:strRef>
              <c:f>Лист1!$A$2:$A$6</c:f>
              <c:strCache>
                <c:ptCount val="5"/>
                <c:pt idx="0">
                  <c:v>Управление</c:v>
                </c:pt>
                <c:pt idx="1">
                  <c:v>Организация</c:v>
                </c:pt>
                <c:pt idx="2">
                  <c:v>Нормативное регулирование</c:v>
                </c:pt>
                <c:pt idx="3">
                  <c:v>Кадры</c:v>
                </c:pt>
                <c:pt idx="4">
                  <c:v>Финансирование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C-4C02-98BA-04369865C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25665766113468E-2"/>
          <c:y val="2.8080031184311797E-2"/>
          <c:w val="0.966036279428792"/>
          <c:h val="0.93822393139451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7F7-434B-9FD7-77E69FFA23C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B0F0"/>
                  </a:gs>
                  <a:gs pos="50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F7-434B-9FD7-77E69FFA23C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FF3300"/>
                  </a:gs>
                  <a:gs pos="53000">
                    <a:srgbClr val="FFABAB"/>
                  </a:gs>
                  <a:gs pos="100000">
                    <a:srgbClr val="FF3300"/>
                  </a:gs>
                </a:gsLst>
                <a:lin ang="162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7F7-434B-9FD7-77E69FFA23CE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FF3300"/>
                  </a:gs>
                  <a:gs pos="53000">
                    <a:srgbClr val="FFABAB"/>
                  </a:gs>
                  <a:gs pos="100000">
                    <a:srgbClr val="BFBFBF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F7-434B-9FD7-77E69FFA23CE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F7-434B-9FD7-77E69FFA23CE}"/>
              </c:ext>
            </c:extLst>
          </c:dPt>
          <c:cat>
            <c:strRef>
              <c:f>Лист1!$A$2:$A$6</c:f>
              <c:strCache>
                <c:ptCount val="5"/>
                <c:pt idx="1">
                  <c:v>НМО</c:v>
                </c:pt>
                <c:pt idx="2">
                  <c:v>МБО диагностика</c:v>
                </c:pt>
                <c:pt idx="3">
                  <c:v>МБО восстановление</c:v>
                </c:pt>
                <c:pt idx="4">
                  <c:v>Медицинское обеспечение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F7-434B-9FD7-77E69FFA2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51587010045479E-2"/>
          <c:y val="0.16692855359347472"/>
          <c:w val="0.966036279428792"/>
          <c:h val="0.78196877678104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ABFFD1"/>
                </a:gs>
                <a:gs pos="54000">
                  <a:srgbClr val="92D050"/>
                </a:gs>
                <a:gs pos="100000">
                  <a:srgbClr val="ABFFD1"/>
                </a:gs>
              </a:gsLst>
              <a:lin ang="5400000" scaled="1"/>
            </a:gradFill>
          </c:spPr>
          <c:explosion val="13"/>
          <c:dPt>
            <c:idx val="0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5C-4C02-98BA-04369865C14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95C-4C02-98BA-04369865C144}"/>
              </c:ext>
            </c:extLst>
          </c:dPt>
          <c:dPt>
            <c:idx val="2"/>
            <c:bubble3D val="0"/>
            <c:spPr>
              <a:gradFill>
                <a:gsLst>
                  <a:gs pos="4000">
                    <a:srgbClr val="FFABAB"/>
                  </a:gs>
                  <a:gs pos="54000">
                    <a:srgbClr val="FFA18B"/>
                  </a:gs>
                  <a:gs pos="100000">
                    <a:srgbClr val="FFABAB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5C-4C02-98BA-04369865C144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FFABAB"/>
                  </a:gs>
                  <a:gs pos="54000">
                    <a:srgbClr val="FFA18B"/>
                  </a:gs>
                  <a:gs pos="100000">
                    <a:srgbClr val="FFABAB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5C-4C02-98BA-04369865C144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FFABAB"/>
                  </a:gs>
                  <a:gs pos="54000">
                    <a:srgbClr val="FFA18B"/>
                  </a:gs>
                  <a:gs pos="100000">
                    <a:srgbClr val="FFABAB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95C-4C02-98BA-04369865C144}"/>
              </c:ext>
            </c:extLst>
          </c:dPt>
          <c:dPt>
            <c:idx val="5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86-4E5E-B088-81021975F9F7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A86-4E5E-B088-81021975F9F7}"/>
              </c:ext>
            </c:extLst>
          </c:dPt>
          <c:dPt>
            <c:idx val="7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700-49AF-9F14-1637EB4D5852}"/>
              </c:ext>
            </c:extLst>
          </c:dPt>
          <c:cat>
            <c:strRef>
              <c:f>Лист1!$A$2:$A$9</c:f>
              <c:strCache>
                <c:ptCount val="5"/>
                <c:pt idx="0">
                  <c:v>Управление</c:v>
                </c:pt>
                <c:pt idx="1">
                  <c:v>Организация</c:v>
                </c:pt>
                <c:pt idx="2">
                  <c:v>Нормативное регулирование</c:v>
                </c:pt>
                <c:pt idx="3">
                  <c:v>Кадры</c:v>
                </c:pt>
                <c:pt idx="4">
                  <c:v>Финансирование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C-4C02-98BA-04369865C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25665766113468E-2"/>
          <c:y val="3.0888034302742978E-2"/>
          <c:w val="0.966036279428792"/>
          <c:h val="0.93822393139451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7F7-434B-9FD7-77E69FFA23CE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FF3300"/>
                  </a:gs>
                  <a:gs pos="50000">
                    <a:srgbClr val="FFC5C5"/>
                  </a:gs>
                  <a:gs pos="100000">
                    <a:srgbClr val="FF33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F7-434B-9FD7-77E69FFA23CE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FF3300"/>
                  </a:gs>
                  <a:gs pos="53000">
                    <a:srgbClr val="FFABAB"/>
                  </a:gs>
                  <a:gs pos="100000">
                    <a:srgbClr val="FF3300"/>
                  </a:gs>
                </a:gsLst>
                <a:lin ang="16200000" scaled="1"/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7F7-434B-9FD7-77E69FFA23CE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FF3300"/>
                  </a:gs>
                  <a:gs pos="53000">
                    <a:srgbClr val="FFABAB"/>
                  </a:gs>
                  <a:gs pos="100000">
                    <a:srgbClr val="BFBFBF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F7-434B-9FD7-77E69FFA23CE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F7-434B-9FD7-77E69FFA23CE}"/>
              </c:ext>
            </c:extLst>
          </c:dPt>
          <c:cat>
            <c:strRef>
              <c:f>Лист1!$A$2:$A$6</c:f>
              <c:strCache>
                <c:ptCount val="5"/>
                <c:pt idx="1">
                  <c:v>НМО</c:v>
                </c:pt>
                <c:pt idx="2">
                  <c:v>МБО диагностика</c:v>
                </c:pt>
                <c:pt idx="3">
                  <c:v>МБО восстановление</c:v>
                </c:pt>
                <c:pt idx="4">
                  <c:v>Медицинское обеспечение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F7-434B-9FD7-77E69FFA2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627535112586058E-2"/>
          <c:y val="0.1493114414126982"/>
          <c:w val="0.966036279428792"/>
          <c:h val="0.78196877678104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ABFFD1"/>
                </a:gs>
                <a:gs pos="54000">
                  <a:srgbClr val="92D050"/>
                </a:gs>
                <a:gs pos="100000">
                  <a:srgbClr val="ABFFD1"/>
                </a:gs>
              </a:gsLst>
              <a:lin ang="5400000" scaled="1"/>
            </a:gradFill>
          </c:spPr>
          <c:explosion val="7"/>
          <c:dPt>
            <c:idx val="0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5C-4C02-98BA-04369865C14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95C-4C02-98BA-04369865C144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5C-4C02-98BA-04369865C144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5C-4C02-98BA-04369865C144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rgbClr val="ABFFD1"/>
                  </a:gs>
                  <a:gs pos="54000">
                    <a:srgbClr val="92D050"/>
                  </a:gs>
                  <a:gs pos="100000">
                    <a:srgbClr val="ABFFD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95C-4C02-98BA-04369865C144}"/>
              </c:ext>
            </c:extLst>
          </c:dPt>
          <c:cat>
            <c:strRef>
              <c:f>Лист1!$A$2:$A$6</c:f>
              <c:strCache>
                <c:ptCount val="5"/>
                <c:pt idx="0">
                  <c:v>Управление</c:v>
                </c:pt>
                <c:pt idx="1">
                  <c:v>Организация</c:v>
                </c:pt>
                <c:pt idx="2">
                  <c:v>Нормативное регулирование</c:v>
                </c:pt>
                <c:pt idx="3">
                  <c:v>Кадры</c:v>
                </c:pt>
                <c:pt idx="4">
                  <c:v>Финансирование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5C-4C02-98BA-04369865C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863562216614601E-3"/>
          <c:y val="0.34071742749262779"/>
          <c:w val="0.94836390840489204"/>
          <c:h val="0.643347834138183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"/>
          <c:dPt>
            <c:idx val="0"/>
            <c:bubble3D val="0"/>
            <c:spPr>
              <a:gradFill>
                <a:gsLst>
                  <a:gs pos="0">
                    <a:srgbClr val="ED320D"/>
                  </a:gs>
                  <a:gs pos="98000">
                    <a:srgbClr val="FF3300"/>
                  </a:gs>
                  <a:gs pos="49000">
                    <a:srgbClr val="FFD0C5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F7-4E72-AE63-FE3C40EC0A38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rgbClr val="FFABAB"/>
                  </a:gs>
                  <a:gs pos="98000">
                    <a:srgbClr val="FAB6A8"/>
                  </a:gs>
                  <a:gs pos="57000">
                    <a:srgbClr val="FF3333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F7-4E72-AE63-FE3C40EC0A38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bg1">
                      <a:lumMod val="85000"/>
                    </a:schemeClr>
                  </a:gs>
                  <a:gs pos="98000">
                    <a:schemeClr val="bg2">
                      <a:lumMod val="40000"/>
                      <a:lumOff val="60000"/>
                    </a:schemeClr>
                  </a:gs>
                  <a:gs pos="49000">
                    <a:schemeClr val="bg2">
                      <a:lumMod val="75000"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F7-4E72-AE63-FE3C40EC0A38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lumMod val="50000"/>
                    </a:schemeClr>
                  </a:gs>
                  <a:gs pos="98000">
                    <a:schemeClr val="accent1">
                      <a:lumMod val="75000"/>
                    </a:schemeClr>
                  </a:gs>
                  <a:gs pos="49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F7-4E72-AE63-FE3C40EC0A38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rgbClr val="FFC000"/>
                  </a:gs>
                  <a:gs pos="98000">
                    <a:srgbClr val="FFC000"/>
                  </a:gs>
                  <a:gs pos="49000">
                    <a:schemeClr val="bg1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F7-4E72-AE63-FE3C40EC0A38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7F7-4E72-AE63-FE3C40EC0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0.6615</cdr:x>
      <cdr:y>0.40179</cdr:y>
    </cdr:from>
    <cdr:to>
      <cdr:x>0.90659</cdr:x>
      <cdr:y>0.4805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xmlns="" id="{38862464-0AB0-4B03-99A0-80113551F688}"/>
            </a:ext>
          </a:extLst>
        </cdr:cNvPr>
        <cdr:cNvSpPr/>
      </cdr:nvSpPr>
      <cdr:spPr bwMode="auto">
        <a:xfrm xmlns:a="http://schemas.openxmlformats.org/drawingml/2006/main">
          <a:off x="5441766" y="1817225"/>
          <a:ext cx="2016224" cy="355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headEnd type="none" w="med" len="med"/>
          <a:tailEnd type="none" w="med" len="med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449263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itchFamily="16" charset="0"/>
            <a:buNone/>
            <a:tabLst/>
          </a:pPr>
          <a:r>
            <a:rPr lang="ru-RU" sz="1400" b="1" dirty="0">
              <a:latin typeface="Arial" charset="0"/>
              <a:ea typeface="MS Gothic" charset="-128"/>
            </a:rPr>
            <a:t>Мониторинг функциональной подготовленности</a:t>
          </a:r>
          <a:endParaRPr kumimoji="0" lang="ru-RU" sz="1400" b="1" i="0" u="none" strike="noStrike" cap="none" normalizeH="0" baseline="0" dirty="0">
            <a:ln>
              <a:noFill/>
            </a:ln>
            <a:effectLst/>
            <a:latin typeface="Arial" charset="0"/>
            <a:ea typeface="MS Gothic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0.6615</cdr:x>
      <cdr:y>0.40179</cdr:y>
    </cdr:from>
    <cdr:to>
      <cdr:x>0.90659</cdr:x>
      <cdr:y>0.4805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xmlns="" id="{38862464-0AB0-4B03-99A0-80113551F688}"/>
            </a:ext>
          </a:extLst>
        </cdr:cNvPr>
        <cdr:cNvSpPr/>
      </cdr:nvSpPr>
      <cdr:spPr bwMode="auto">
        <a:xfrm xmlns:a="http://schemas.openxmlformats.org/drawingml/2006/main">
          <a:off x="5441766" y="1817225"/>
          <a:ext cx="2016224" cy="355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headEnd type="none" w="med" len="med"/>
          <a:tailEnd type="none" w="med" len="med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algn="ctr" defTabSz="449263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rgbClr val="000000"/>
            </a:buClr>
            <a:buSzPct val="100000"/>
            <a:buFont typeface="Times New Roman" pitchFamily="16" charset="0"/>
            <a:buNone/>
            <a:tabLst/>
          </a:pPr>
          <a:r>
            <a:rPr lang="ru-RU" sz="1400" b="1" dirty="0">
              <a:latin typeface="Arial" charset="0"/>
              <a:ea typeface="MS Gothic" charset="-128"/>
            </a:rPr>
            <a:t>Мониторинг функциональной подготовленности</a:t>
          </a:r>
          <a:endParaRPr kumimoji="0" lang="ru-RU" sz="1400" b="1" i="0" u="none" strike="noStrike" cap="none" normalizeH="0" baseline="0" dirty="0">
            <a:ln>
              <a:noFill/>
            </a:ln>
            <a:effectLst/>
            <a:latin typeface="Arial" charset="0"/>
            <a:ea typeface="MS Gothic" charset="-128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E50B200-F398-47EA-A86B-8032EF444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6F21C86-2A04-4762-903C-2DE0E3021B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4925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9E5C274-56CF-46E0-BC9B-C34B0DEAE1D4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997498F-29BC-4A12-8F7F-95F16577A5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AE3DC5FA-E1F0-4460-B16D-357A0F70E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29250" cy="4465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936FCA-BF7E-4CCE-B80D-7D6CB5CA45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498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72A91DA-49BC-439F-B7DD-3AED61964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4925" y="9424988"/>
            <a:ext cx="2941638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F73769-4548-4263-9A44-E2917FCB75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1008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99AA4-4BC5-4CEF-9BF2-B8A7D28233A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553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60EBE-CA7F-409B-8E4D-2997AC9F12D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95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B49FD-0060-493B-B4EC-3864930AD7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8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CA035E4B-0A70-4162-B798-9D7AE569CCA5}"/>
              </a:ext>
            </a:extLst>
          </p:cNvPr>
          <p:cNvSpPr/>
          <p:nvPr userDrawn="1"/>
        </p:nvSpPr>
        <p:spPr>
          <a:xfrm rot="16200000">
            <a:off x="8613775" y="6345238"/>
            <a:ext cx="317500" cy="381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 eaLnBrk="1" hangingPunct="1"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43074" y="356629"/>
            <a:ext cx="7669435" cy="4713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algn="l">
              <a:defRPr sz="23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074" y="855424"/>
            <a:ext cx="7669435" cy="26766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655D84-5A2A-476A-90C0-61F24E73F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43925" y="6351588"/>
            <a:ext cx="457200" cy="366712"/>
          </a:xfrm>
        </p:spPr>
        <p:txBody>
          <a:bodyPr lIns="107287" tIns="53643" rIns="107287" bIns="53643" anchor="ctr"/>
          <a:lstStyle>
            <a:lvl1pPr algn="ctr">
              <a:defRPr sz="1200" b="1">
                <a:solidFill>
                  <a:srgbClr val="F2F2F2"/>
                </a:solidFill>
              </a:defRPr>
            </a:lvl1pPr>
          </a:lstStyle>
          <a:p>
            <a:pPr>
              <a:defRPr/>
            </a:pPr>
            <a:fld id="{37E50F2D-56EB-451D-A041-47DCF9632E9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916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F6E54-7E02-43D1-9B6B-CBE6522666C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882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FA627-CC19-4E68-B139-4D451972691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6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9ECE-7372-4F73-BCB1-5148B71789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1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18A90-AF31-40F2-A246-F97E9D08929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57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F0315-381E-4A6F-8DFE-EF6180F4751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830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27118-7A25-421A-806C-8CF1DF0563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284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BF34F-C6F5-4629-B831-42EF51807E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752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80666-FB37-4B36-9149-507F3B0178E3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1E368-90E8-489C-82A7-9DB5E205510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381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7625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DAC9E3-62ED-4A7A-B1A8-49DAB7422C0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196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39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968" y="0"/>
            <a:ext cx="8856984" cy="1793167"/>
          </a:xfrm>
          <a:effectLst/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медицинского и медико-биологического обеспечения спортивной подготовки</a:t>
            </a:r>
            <a:endParaRPr lang="ru-RU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://newrezume.org/_nw/209/690019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8" y="1772816"/>
            <a:ext cx="9003578" cy="5064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5834" y="5661248"/>
            <a:ext cx="223224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Лидов</a:t>
            </a:r>
            <a:r>
              <a:rPr lang="ru-RU" dirty="0" smtClean="0"/>
              <a:t> П.И.</a:t>
            </a:r>
          </a:p>
          <a:p>
            <a:pPr algn="ctr"/>
            <a:r>
              <a:rPr lang="ru-RU" sz="1400" dirty="0" smtClean="0"/>
              <a:t>Эксперт по спортивной подготовке и антидопинговой безопасности</a:t>
            </a:r>
            <a:endParaRPr lang="ru-RU" sz="1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278560"/>
              </p:ext>
            </p:extLst>
          </p:nvPr>
        </p:nvGraphicFramePr>
        <p:xfrm>
          <a:off x="7253287" y="1124744"/>
          <a:ext cx="18907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Объект упаковщика для оболочки" showAsIcon="1" r:id="rId5" imgW="1891080" imgH="491040" progId="Package">
                  <p:embed/>
                </p:oleObj>
              </mc:Choice>
              <mc:Fallback>
                <p:oleObj name="Объект упаковщика для оболочки" showAsIcon="1" r:id="rId5" imgW="1891080" imgH="491040" progId="Package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3287" y="1124744"/>
                        <a:ext cx="1890713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СОВРЕМЕННОЕ НОРМАТИВНО-ПРАВОВОЕ РЕГУЛИРОВАНИЕ МО, МБО,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НМО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805323"/>
              </p:ext>
            </p:extLst>
          </p:nvPr>
        </p:nvGraphicFramePr>
        <p:xfrm>
          <a:off x="395536" y="908720"/>
          <a:ext cx="8229600" cy="475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4968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Этап спортивной подготовки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Уровень подготовки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МО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МБО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НМО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/>
                </a:tc>
              </a:tr>
              <a:tr h="1490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Сборные</a:t>
                      </a:r>
                      <a:r>
                        <a:rPr lang="ru-RU" sz="1600" b="1" baseline="0" dirty="0" smtClean="0">
                          <a:latin typeface="Cambria" panose="02040503050406030204" pitchFamily="18" charset="0"/>
                        </a:rPr>
                        <a:t> РФ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Понятия МО и МБО объединены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rgbClr val="FFA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МБ диагностика включена в понятие НМО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</a:tr>
              <a:tr h="406352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Сборные субъектов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ТЭ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Понятия МО и МБО объединены</a:t>
                      </a:r>
                    </a:p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</a:tr>
              <a:tr h="40635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ССМ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</a:tr>
              <a:tr h="406352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ВСМ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0FF"/>
                    </a:solidFill>
                  </a:tcPr>
                </a:tc>
              </a:tr>
              <a:tr h="406352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Резерв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ТЭ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</a:tr>
              <a:tr h="406352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ССМ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</a:tr>
              <a:tr h="406352"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ВСМ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Да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anose="02040503050406030204" pitchFamily="18" charset="0"/>
                        </a:rPr>
                        <a:t>Нет</a:t>
                      </a:r>
                      <a:endParaRPr lang="ru-RU" sz="14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DFFAF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75639" y="5903893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ТЭ – тренировочный этап</a:t>
            </a:r>
          </a:p>
          <a:p>
            <a:r>
              <a:rPr lang="ru-RU" sz="1400" dirty="0" smtClean="0"/>
              <a:t>ССМ - этап </a:t>
            </a:r>
            <a:r>
              <a:rPr lang="ru-RU" sz="1400" dirty="0"/>
              <a:t>совершенствования спортивного мастерства</a:t>
            </a:r>
          </a:p>
          <a:p>
            <a:r>
              <a:rPr lang="ru-RU" sz="1400" i="1" dirty="0" smtClean="0"/>
              <a:t>ВСМ – этап </a:t>
            </a:r>
            <a:r>
              <a:rPr lang="ru-RU" sz="1400" dirty="0"/>
              <a:t>высшего спортивного мастерства</a:t>
            </a:r>
          </a:p>
          <a:p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8989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29022-8682-4BE3-88CB-729DD777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0328"/>
            <a:ext cx="9144000" cy="606424"/>
          </a:xfrm>
        </p:spPr>
        <p:txBody>
          <a:bodyPr>
            <a:noAutofit/>
          </a:bodyPr>
          <a:lstStyle/>
          <a:p>
            <a:pPr lvl="0" defTabSz="914400" eaLnBrk="1" hangingPunct="1"/>
            <a:r>
              <a:rPr lang="ru-RU" altLang="ru-RU" sz="2800" b="1" kern="1200" dirty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>Совершенствование государственной системы организации подготовки спортивного </a:t>
            </a:r>
            <a:r>
              <a:rPr lang="ru-RU" altLang="ru-RU" sz="28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>резерва </a:t>
            </a:r>
            <a:r>
              <a:rPr lang="en-US" altLang="ru-RU" sz="28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/>
            </a:r>
            <a:br>
              <a:rPr lang="en-US" altLang="ru-RU" sz="28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</a:br>
            <a:r>
              <a:rPr lang="ru-RU" altLang="ru-RU" sz="28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>(концепция)</a:t>
            </a:r>
            <a:br>
              <a:rPr lang="ru-RU" altLang="ru-RU" sz="28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</a:br>
            <a:endParaRPr lang="ru-RU" sz="2800" dirty="0">
              <a:ln w="12700">
                <a:noFill/>
                <a:prstDash val="solid"/>
              </a:ln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B3CAE94F-995E-4702-8243-AA13F382D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717477"/>
              </p:ext>
            </p:extLst>
          </p:nvPr>
        </p:nvGraphicFramePr>
        <p:xfrm>
          <a:off x="0" y="1268760"/>
          <a:ext cx="8928992" cy="576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Кольцо 1">
            <a:extLst>
              <a:ext uri="{FF2B5EF4-FFF2-40B4-BE49-F238E27FC236}">
                <a16:creationId xmlns:a16="http://schemas.microsoft.com/office/drawing/2014/main" xmlns="" id="{D37F77FC-D043-4551-8DF5-83C8C3E03E8F}"/>
              </a:ext>
            </a:extLst>
          </p:cNvPr>
          <p:cNvSpPr/>
          <p:nvPr/>
        </p:nvSpPr>
        <p:spPr bwMode="auto">
          <a:xfrm>
            <a:off x="2496513" y="2671179"/>
            <a:ext cx="4320480" cy="2232248"/>
          </a:xfrm>
          <a:prstGeom prst="donut">
            <a:avLst>
              <a:gd name="adj" fmla="val 46059"/>
            </a:avLst>
          </a:prstGeom>
          <a:gradFill>
            <a:gsLst>
              <a:gs pos="0">
                <a:srgbClr val="00B0F0"/>
              </a:gs>
              <a:gs pos="55000">
                <a:srgbClr val="0070C0"/>
              </a:gs>
              <a:gs pos="100000">
                <a:srgbClr val="00B0F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  <a:sp3d z="127000" extrusionH="76200" contourW="12700">
            <a:bevelT prst="relaxedInset"/>
            <a:bevelB h="508000"/>
            <a:extrusionClr>
              <a:srgbClr val="00B0F0"/>
            </a:extrusionClr>
            <a:contourClr>
              <a:srgbClr val="0070C0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solidFill>
                <a:sysClr val="windowText" lastClr="000000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xmlns="" id="{9DA4FE6A-0280-4940-9CD3-3F5889D2A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259" y="3233036"/>
            <a:ext cx="2662124" cy="761175"/>
          </a:xfrm>
          <a:prstGeom prst="ellipse">
            <a:avLst/>
          </a:prstGeom>
          <a:gradFill>
            <a:gsLst>
              <a:gs pos="0">
                <a:srgbClr val="FF0000"/>
              </a:gs>
              <a:gs pos="37000">
                <a:srgbClr val="FF3300"/>
              </a:gs>
              <a:gs pos="68000">
                <a:srgbClr val="FAB6A8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round/>
            <a:headEnd/>
            <a:tailEnd/>
          </a:ln>
          <a:scene3d>
            <a:camera prst="perspectiveRelaxedModerately"/>
            <a:lightRig rig="threePt" dir="t"/>
          </a:scene3d>
          <a:sp3d z="50800" extrusionH="76200" contourW="25400">
            <a:bevelT h="254000" prst="hardEdge"/>
            <a:extrusionClr>
              <a:schemeClr val="tx1"/>
            </a:extrusionClr>
            <a:contourClr>
              <a:srgbClr val="FFC000"/>
            </a:contourClr>
          </a:sp3d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6" name="WordArt 28">
            <a:extLst>
              <a:ext uri="{FF2B5EF4-FFF2-40B4-BE49-F238E27FC236}">
                <a16:creationId xmlns:a16="http://schemas.microsoft.com/office/drawing/2014/main" xmlns="" id="{154ECD89-1BE5-409F-84AA-980B801BB0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6670" y="3156509"/>
            <a:ext cx="3600400" cy="9603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613637"/>
              </a:avLst>
            </a:prstTxWarp>
          </a:bodyPr>
          <a:lstStyle/>
          <a:p>
            <a:r>
              <a:rPr lang="ru-RU" sz="2800" b="1" kern="1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Тренировочный процесс</a:t>
            </a:r>
          </a:p>
        </p:txBody>
      </p:sp>
      <p:sp>
        <p:nvSpPr>
          <p:cNvPr id="17" name="WordArt 28">
            <a:extLst>
              <a:ext uri="{FF2B5EF4-FFF2-40B4-BE49-F238E27FC236}">
                <a16:creationId xmlns:a16="http://schemas.microsoft.com/office/drawing/2014/main" xmlns="" id="{361ACF52-B42D-4EDF-AE0A-E01F73F4BC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800" y="3017358"/>
            <a:ext cx="3888432" cy="13998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077015"/>
              </a:avLst>
            </a:prstTxWarp>
          </a:bodyPr>
          <a:lstStyle/>
          <a:p>
            <a:r>
              <a:rPr lang="ru-RU" sz="2800" b="1" kern="1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Соревновательная деятельность</a:t>
            </a:r>
          </a:p>
        </p:txBody>
      </p:sp>
      <p:sp>
        <p:nvSpPr>
          <p:cNvPr id="23" name="WordArt 28">
            <a:extLst>
              <a:ext uri="{FF2B5EF4-FFF2-40B4-BE49-F238E27FC236}">
                <a16:creationId xmlns:a16="http://schemas.microsoft.com/office/drawing/2014/main" xmlns="" id="{096302E0-E9B4-4233-8DC3-C707372C0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56237">
            <a:off x="4854507" y="2493268"/>
            <a:ext cx="1509913" cy="4314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649853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Управление</a:t>
            </a:r>
          </a:p>
        </p:txBody>
      </p:sp>
      <p:sp>
        <p:nvSpPr>
          <p:cNvPr id="24" name="WordArt 28">
            <a:extLst>
              <a:ext uri="{FF2B5EF4-FFF2-40B4-BE49-F238E27FC236}">
                <a16:creationId xmlns:a16="http://schemas.microsoft.com/office/drawing/2014/main" xmlns="" id="{6B062B25-5513-4330-9766-F27AD2DB2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064539">
            <a:off x="2857047" y="2693553"/>
            <a:ext cx="1503111" cy="2888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975137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Нормативное</a:t>
            </a:r>
          </a:p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регулирование</a:t>
            </a:r>
          </a:p>
        </p:txBody>
      </p:sp>
      <p:sp>
        <p:nvSpPr>
          <p:cNvPr id="25" name="WordArt 28">
            <a:extLst>
              <a:ext uri="{FF2B5EF4-FFF2-40B4-BE49-F238E27FC236}">
                <a16:creationId xmlns:a16="http://schemas.microsoft.com/office/drawing/2014/main" xmlns="" id="{7CFEF173-8EF1-4C93-A0DB-9EBF3D3338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4011992">
            <a:off x="865685" y="4002346"/>
            <a:ext cx="1014928" cy="54198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339744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Кадры</a:t>
            </a:r>
          </a:p>
        </p:txBody>
      </p:sp>
      <p:sp>
        <p:nvSpPr>
          <p:cNvPr id="26" name="WordArt 28">
            <a:extLst>
              <a:ext uri="{FF2B5EF4-FFF2-40B4-BE49-F238E27FC236}">
                <a16:creationId xmlns:a16="http://schemas.microsoft.com/office/drawing/2014/main" xmlns="" id="{34C51F77-9E79-4AC0-B60B-85B4C8B78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88448">
            <a:off x="2428443" y="4597022"/>
            <a:ext cx="2044099" cy="49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507599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Отбор</a:t>
            </a:r>
          </a:p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талантливых </a:t>
            </a:r>
          </a:p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спортсменов </a:t>
            </a:r>
          </a:p>
        </p:txBody>
      </p:sp>
      <p:sp>
        <p:nvSpPr>
          <p:cNvPr id="27" name="WordArt 28">
            <a:extLst>
              <a:ext uri="{FF2B5EF4-FFF2-40B4-BE49-F238E27FC236}">
                <a16:creationId xmlns:a16="http://schemas.microsoft.com/office/drawing/2014/main" xmlns="" id="{45FE9277-C5B0-4803-8318-A25AE79305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862492">
            <a:off x="4622279" y="4647851"/>
            <a:ext cx="2202698" cy="423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610705"/>
              </a:avLst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Медико-</a:t>
            </a:r>
          </a:p>
          <a:p>
            <a:pPr algn="ctr">
              <a:spcAft>
                <a:spcPts val="0"/>
              </a:spcAft>
            </a:pPr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биологическое </a:t>
            </a:r>
          </a:p>
          <a:p>
            <a:pPr algn="ctr">
              <a:spcAft>
                <a:spcPts val="0"/>
              </a:spcAft>
            </a:pPr>
            <a:r>
              <a:rPr lang="ru-RU" sz="24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обеспечение</a:t>
            </a:r>
            <a:endParaRPr lang="ru-RU" sz="24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8" name="WordArt 22">
            <a:extLst>
              <a:ext uri="{FF2B5EF4-FFF2-40B4-BE49-F238E27FC236}">
                <a16:creationId xmlns:a16="http://schemas.microsoft.com/office/drawing/2014/main" xmlns="" id="{3F45EE10-FCBB-4638-9ECE-365CD42A24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565" y="1412776"/>
            <a:ext cx="1911976" cy="46215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/>
          <a:lstStyle/>
          <a:p>
            <a:r>
              <a:rPr lang="ru-RU" sz="1600" b="1" kern="10" dirty="0">
                <a:solidFill>
                  <a:srgbClr val="FF0000"/>
                </a:solidFill>
                <a:latin typeface="Arial"/>
                <a:cs typeface="Arial"/>
              </a:rPr>
              <a:t>Введены в систему спортивной подготовки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10" dirty="0">
                <a:solidFill>
                  <a:srgbClr val="FF0000"/>
                </a:solidFill>
                <a:latin typeface="Arial"/>
                <a:cs typeface="Arial"/>
              </a:rPr>
              <a:t>Медико-биологическое 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10" dirty="0">
                <a:solidFill>
                  <a:srgbClr val="FF0000"/>
                </a:solidFill>
                <a:latin typeface="Arial"/>
                <a:cs typeface="Arial"/>
              </a:rPr>
              <a:t>Научно-методическое 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kern="10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1600" b="1" kern="1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WordArt 28">
            <a:extLst>
              <a:ext uri="{FF2B5EF4-FFF2-40B4-BE49-F238E27FC236}">
                <a16:creationId xmlns:a16="http://schemas.microsoft.com/office/drawing/2014/main" xmlns="" id="{3793681A-8D68-41EC-8137-32E3D515E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37862" y="3459583"/>
            <a:ext cx="1847027" cy="27730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205041"/>
              </a:avLst>
            </a:prstTxWarp>
          </a:bodyPr>
          <a:lstStyle/>
          <a:p>
            <a:pPr algn="ctr"/>
            <a:r>
              <a:rPr lang="ru-RU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СПОРТСМЕН</a:t>
            </a:r>
            <a:r>
              <a:rPr lang="ru-RU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20" name="WordArt 28">
            <a:extLst>
              <a:ext uri="{FF2B5EF4-FFF2-40B4-BE49-F238E27FC236}">
                <a16:creationId xmlns:a16="http://schemas.microsoft.com/office/drawing/2014/main" xmlns="" id="{9CD18A2E-3D44-41B3-B4A9-C20DA49B28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27375">
            <a:off x="6660976" y="3279973"/>
            <a:ext cx="1178974" cy="3994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178397"/>
              </a:avLst>
            </a:prstTxWarp>
          </a:bodyPr>
          <a:lstStyle/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Финансиро</a:t>
            </a:r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</a:p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вание</a:t>
            </a:r>
            <a:endParaRPr lang="ru-RU" sz="24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1" name="WordArt 28">
            <a:extLst>
              <a:ext uri="{FF2B5EF4-FFF2-40B4-BE49-F238E27FC236}">
                <a16:creationId xmlns:a16="http://schemas.microsoft.com/office/drawing/2014/main" xmlns="" id="{DA777470-29FA-49D0-AC96-45F1280FF2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481669">
            <a:off x="1026169" y="3119879"/>
            <a:ext cx="1300876" cy="4039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376273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Организация</a:t>
            </a:r>
          </a:p>
        </p:txBody>
      </p:sp>
      <p:sp>
        <p:nvSpPr>
          <p:cNvPr id="31" name="WordArt 28">
            <a:extLst>
              <a:ext uri="{FF2B5EF4-FFF2-40B4-BE49-F238E27FC236}">
                <a16:creationId xmlns:a16="http://schemas.microsoft.com/office/drawing/2014/main" xmlns="" id="{3EE963FC-837C-4D10-9C2A-8727ACC24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984209">
            <a:off x="6418150" y="3999824"/>
            <a:ext cx="2044099" cy="4023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3265446"/>
              </a:avLst>
            </a:prstTxWarp>
          </a:bodyPr>
          <a:lstStyle/>
          <a:p>
            <a:pPr algn="ctr"/>
            <a:r>
              <a:rPr lang="ru-RU" sz="24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Научно-</a:t>
            </a:r>
          </a:p>
          <a:p>
            <a:pPr algn="ctr"/>
            <a:r>
              <a:rPr lang="ru-RU" sz="24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методическое </a:t>
            </a:r>
            <a:endParaRPr lang="ru-RU" sz="24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обеспечение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80312" y="1412775"/>
            <a:ext cx="1584176" cy="432048"/>
          </a:xfrm>
          <a:prstGeom prst="round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Arial" charset="0"/>
                <a:ea typeface="MS Gothic" charset="-128"/>
              </a:rPr>
              <a:t>Минздрав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4168" y="1844823"/>
            <a:ext cx="145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Медицинское</a:t>
            </a:r>
            <a:endParaRPr lang="en-US" sz="1400" b="1" kern="10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algn="r"/>
            <a:r>
              <a:rPr lang="ru-RU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Обеспечение</a:t>
            </a:r>
            <a:r>
              <a:rPr lang="en-US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  </a:t>
            </a:r>
            <a:endParaRPr lang="ru-RU" sz="1400" b="1" kern="1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24328" y="2060847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kern="10" dirty="0" smtClean="0">
                <a:solidFill>
                  <a:srgbClr val="00B050"/>
                </a:solidFill>
                <a:latin typeface="Arial"/>
                <a:cs typeface="Arial"/>
              </a:rPr>
              <a:t>Охрана</a:t>
            </a:r>
            <a:endParaRPr lang="en-US" sz="1600" b="1" kern="10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algn="r"/>
            <a:r>
              <a:rPr lang="ru-RU" sz="1600" b="1" kern="10" dirty="0" smtClean="0">
                <a:solidFill>
                  <a:srgbClr val="00B050"/>
                </a:solidFill>
                <a:latin typeface="Arial"/>
                <a:cs typeface="Arial"/>
              </a:rPr>
              <a:t>здоровья</a:t>
            </a:r>
            <a:endParaRPr lang="ru-RU" sz="1600" b="1" kern="1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34" name="Прямая со стрелкой 33"/>
          <p:cNvCxnSpPr>
            <a:stCxn id="29" idx="2"/>
          </p:cNvCxnSpPr>
          <p:nvPr/>
        </p:nvCxnSpPr>
        <p:spPr>
          <a:xfrm flipH="1">
            <a:off x="5684889" y="1844823"/>
            <a:ext cx="2487511" cy="175380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82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DC0A37-0AA5-4C1D-AFC3-FC1DD6AE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60510"/>
            <a:ext cx="8928992" cy="892226"/>
          </a:xfrm>
        </p:spPr>
        <p:txBody>
          <a:bodyPr>
            <a:noAutofit/>
          </a:bodyPr>
          <a:lstStyle/>
          <a:p>
            <a:r>
              <a:rPr lang="ru-RU" sz="2800" b="1" dirty="0">
                <a:ln w="12700" cmpd="sng">
                  <a:noFill/>
                  <a:prstDash val="solid"/>
                </a:ln>
              </a:rPr>
              <a:t>Медико-биологическое обеспечение </a:t>
            </a:r>
            <a:r>
              <a:rPr lang="ru-RU" sz="2800" b="1" dirty="0" smtClean="0">
                <a:ln w="12700" cmpd="sng">
                  <a:noFill/>
                  <a:prstDash val="solid"/>
                </a:ln>
              </a:rPr>
              <a:t>подготовки </a:t>
            </a:r>
            <a:r>
              <a:rPr lang="ru-RU" sz="2800" b="1" dirty="0">
                <a:ln w="12700" cmpd="sng">
                  <a:noFill/>
                  <a:prstDash val="solid"/>
                </a:ln>
              </a:rPr>
              <a:t>спортивного резерва</a:t>
            </a:r>
            <a:r>
              <a:rPr lang="ru-RU" sz="3600" b="1" dirty="0">
                <a:ln w="12700" cmpd="sng">
                  <a:noFill/>
                  <a:prstDash val="solid"/>
                </a:ln>
              </a:rPr>
              <a:t/>
            </a:r>
            <a:br>
              <a:rPr lang="ru-RU" sz="3600" b="1" dirty="0">
                <a:ln w="12700" cmpd="sng">
                  <a:noFill/>
                  <a:prstDash val="solid"/>
                </a:ln>
              </a:rPr>
            </a:br>
            <a:r>
              <a:rPr lang="ru-RU" sz="1800" b="1" dirty="0" smtClean="0">
                <a:ln w="12700" cmpd="sng">
                  <a:noFill/>
                  <a:prstDash val="solid"/>
                </a:ln>
              </a:rPr>
              <a:t>(нормативно-правовая база не разработана)</a:t>
            </a:r>
            <a:endParaRPr lang="ru-RU" sz="1800" b="1" dirty="0">
              <a:ln w="12700" cmpd="sng">
                <a:noFill/>
                <a:prstDash val="solid"/>
              </a:ln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xmlns="" id="{276116AF-76D3-4E22-88F0-32B1540F8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619008"/>
              </p:ext>
            </p:extLst>
          </p:nvPr>
        </p:nvGraphicFramePr>
        <p:xfrm>
          <a:off x="478934" y="1832179"/>
          <a:ext cx="8226425" cy="452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41CD75-48B8-45C8-BB39-A7814FB273B3}"/>
              </a:ext>
            </a:extLst>
          </p:cNvPr>
          <p:cNvSpPr/>
          <p:nvPr/>
        </p:nvSpPr>
        <p:spPr bwMode="auto">
          <a:xfrm>
            <a:off x="4548708" y="2254036"/>
            <a:ext cx="2232248" cy="35961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Управление работоспособностью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50BE9A7-4DC4-4D57-A51F-BF772598FB05}"/>
              </a:ext>
            </a:extLst>
          </p:cNvPr>
          <p:cNvSpPr/>
          <p:nvPr/>
        </p:nvSpPr>
        <p:spPr bwMode="auto">
          <a:xfrm rot="20672757">
            <a:off x="1366735" y="1493340"/>
            <a:ext cx="2304256" cy="5760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МИНЗДРАВ</a:t>
            </a:r>
          </a:p>
        </p:txBody>
      </p:sp>
      <p:sp>
        <p:nvSpPr>
          <p:cNvPr id="5" name="Стрелка: изогнутая вправо 4">
            <a:extLst>
              <a:ext uri="{FF2B5EF4-FFF2-40B4-BE49-F238E27FC236}">
                <a16:creationId xmlns:a16="http://schemas.microsoft.com/office/drawing/2014/main" xmlns="" id="{6871CE81-4DA6-4ED3-A91B-765241B7BAB6}"/>
              </a:ext>
            </a:extLst>
          </p:cNvPr>
          <p:cNvSpPr/>
          <p:nvPr/>
        </p:nvSpPr>
        <p:spPr bwMode="auto">
          <a:xfrm rot="20253461">
            <a:off x="1119672" y="1913072"/>
            <a:ext cx="1028484" cy="2143749"/>
          </a:xfrm>
          <a:prstGeom prst="curvedRightArrow">
            <a:avLst>
              <a:gd name="adj1" fmla="val 39314"/>
              <a:gd name="adj2" fmla="val 67563"/>
              <a:gd name="adj3" fmla="val 49876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A790842-6203-460A-97CE-E6DBB4A86916}"/>
              </a:ext>
            </a:extLst>
          </p:cNvPr>
          <p:cNvSpPr/>
          <p:nvPr/>
        </p:nvSpPr>
        <p:spPr bwMode="auto">
          <a:xfrm rot="20096422">
            <a:off x="6323203" y="5759460"/>
            <a:ext cx="2443114" cy="576064"/>
          </a:xfrm>
          <a:prstGeom prst="ellipse">
            <a:avLst/>
          </a:prstGeom>
          <a:gradFill>
            <a:gsLst>
              <a:gs pos="0">
                <a:srgbClr val="FF3300"/>
              </a:gs>
              <a:gs pos="50000">
                <a:srgbClr val="FFC5C5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МИНСПОРТА</a:t>
            </a:r>
          </a:p>
        </p:txBody>
      </p:sp>
      <p:sp>
        <p:nvSpPr>
          <p:cNvPr id="11" name="Стрелка: изогнутая влево 10">
            <a:extLst>
              <a:ext uri="{FF2B5EF4-FFF2-40B4-BE49-F238E27FC236}">
                <a16:creationId xmlns:a16="http://schemas.microsoft.com/office/drawing/2014/main" xmlns="" id="{D894F3D4-2F93-4C59-B2CE-A564CFA39CAF}"/>
              </a:ext>
            </a:extLst>
          </p:cNvPr>
          <p:cNvSpPr/>
          <p:nvPr/>
        </p:nvSpPr>
        <p:spPr bwMode="auto">
          <a:xfrm rot="8751707">
            <a:off x="5506852" y="5325400"/>
            <a:ext cx="857451" cy="1675980"/>
          </a:xfrm>
          <a:prstGeom prst="curvedLeftArrow">
            <a:avLst>
              <a:gd name="adj1" fmla="val 40972"/>
              <a:gd name="adj2" fmla="val 50000"/>
              <a:gd name="adj3" fmla="val 49262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xmlns="" id="{ADC5977F-35EA-441C-915C-FBEEABA9C612}"/>
              </a:ext>
            </a:extLst>
          </p:cNvPr>
          <p:cNvSpPr/>
          <p:nvPr/>
        </p:nvSpPr>
        <p:spPr bwMode="auto">
          <a:xfrm rot="9485967">
            <a:off x="8094019" y="3717925"/>
            <a:ext cx="766888" cy="2044729"/>
          </a:xfrm>
          <a:prstGeom prst="curvedRightArrow">
            <a:avLst>
              <a:gd name="adj1" fmla="val 50148"/>
              <a:gd name="adj2" fmla="val 56829"/>
              <a:gd name="adj3" fmla="val 66062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Стрелка: изогнутая вправо 17">
            <a:extLst>
              <a:ext uri="{FF2B5EF4-FFF2-40B4-BE49-F238E27FC236}">
                <a16:creationId xmlns:a16="http://schemas.microsoft.com/office/drawing/2014/main" xmlns="" id="{7EA072BD-8679-4034-8E00-8A084EA7133A}"/>
              </a:ext>
            </a:extLst>
          </p:cNvPr>
          <p:cNvSpPr/>
          <p:nvPr/>
        </p:nvSpPr>
        <p:spPr bwMode="auto">
          <a:xfrm rot="9485967">
            <a:off x="7727457" y="2205115"/>
            <a:ext cx="840664" cy="3630396"/>
          </a:xfrm>
          <a:prstGeom prst="curvedRightArrow">
            <a:avLst>
              <a:gd name="adj1" fmla="val 44324"/>
              <a:gd name="adj2" fmla="val 69892"/>
              <a:gd name="adj3" fmla="val 57763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A9A8F2D-5306-488E-83F0-38CC9FE1EFEE}"/>
              </a:ext>
            </a:extLst>
          </p:cNvPr>
          <p:cNvSpPr/>
          <p:nvPr/>
        </p:nvSpPr>
        <p:spPr bwMode="auto">
          <a:xfrm>
            <a:off x="3290322" y="4075214"/>
            <a:ext cx="2645256" cy="50405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 charset="0"/>
                <a:ea typeface="MS Gothic" charset="-128"/>
              </a:rPr>
              <a:t>Научно-методическое обеспечение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E7DDA42-A849-466F-9A4B-BF746E5CB7C1}"/>
              </a:ext>
            </a:extLst>
          </p:cNvPr>
          <p:cNvSpPr/>
          <p:nvPr/>
        </p:nvSpPr>
        <p:spPr bwMode="auto">
          <a:xfrm>
            <a:off x="5378976" y="2683728"/>
            <a:ext cx="2088232" cy="5800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4800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 charset="0"/>
                <a:ea typeface="MS Gothic" charset="-128"/>
              </a:rPr>
              <a:t>МБО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8862464-0AB0-4B03-99A0-80113551F688}"/>
              </a:ext>
            </a:extLst>
          </p:cNvPr>
          <p:cNvSpPr/>
          <p:nvPr/>
        </p:nvSpPr>
        <p:spPr bwMode="auto">
          <a:xfrm>
            <a:off x="1835697" y="2613646"/>
            <a:ext cx="2693230" cy="50405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Медицинское </a:t>
            </a: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обеспечение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(профилактика, лечение, реабилитация)</a:t>
            </a:r>
            <a:endParaRPr kumimoji="0" lang="ru-RU" sz="1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674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>
            <a:extLst>
              <a:ext uri="{FF2B5EF4-FFF2-40B4-BE49-F238E27FC236}">
                <a16:creationId xmlns:a16="http://schemas.microsoft.com/office/drawing/2014/main" xmlns="" id="{A938F635-C79F-476E-A93F-F69495D4FEF7}"/>
              </a:ext>
            </a:extLst>
          </p:cNvPr>
          <p:cNvSpPr txBox="1"/>
          <p:nvPr/>
        </p:nvSpPr>
        <p:spPr>
          <a:xfrm>
            <a:off x="27415" y="261144"/>
            <a:ext cx="9144000" cy="863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ea typeface="+mn-ea"/>
                <a:cs typeface="Arial" panose="020B0604020202020204" pitchFamily="34" charset="0"/>
              </a:rPr>
              <a:t>Объединение научно-методического и медико-биологического обеспечения в системе мониторинга </a:t>
            </a:r>
            <a:r>
              <a:rPr lang="ru-RU" sz="2800" b="1" dirty="0">
                <a:ln w="12700">
                  <a:noFill/>
                  <a:prstDash val="solid"/>
                </a:ln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ea typeface="+mn-ea"/>
                <a:cs typeface="Arial" panose="020B0604020202020204" pitchFamily="34" charset="0"/>
              </a:rPr>
              <a:t>функциональной </a:t>
            </a:r>
            <a:r>
              <a:rPr lang="ru-RU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uFill>
                  <a:solidFill>
                    <a:srgbClr val="FFFFFF"/>
                  </a:solidFill>
                </a:uFill>
                <a:ea typeface="+mn-ea"/>
                <a:cs typeface="Arial" panose="020B0604020202020204" pitchFamily="34" charset="0"/>
              </a:rPr>
              <a:t>подготовленности</a:t>
            </a:r>
            <a:endParaRPr lang="ru-RU" sz="2800" b="1" dirty="0">
              <a:ln w="12700">
                <a:noFill/>
                <a:prstDash val="solid"/>
              </a:ln>
              <a:solidFill>
                <a:schemeClr val="tx2"/>
              </a:solidFill>
              <a:uFill>
                <a:solidFill>
                  <a:srgbClr val="FFFFFF"/>
                </a:solidFill>
              </a:uFill>
              <a:ea typeface="+mn-ea"/>
              <a:cs typeface="Arial" panose="020B0604020202020204" pitchFamily="34" charset="0"/>
            </a:endParaRPr>
          </a:p>
        </p:txBody>
      </p:sp>
      <p:sp>
        <p:nvSpPr>
          <p:cNvPr id="302" name="CustomShape 2">
            <a:extLst>
              <a:ext uri="{FF2B5EF4-FFF2-40B4-BE49-F238E27FC236}">
                <a16:creationId xmlns:a16="http://schemas.microsoft.com/office/drawing/2014/main" xmlns="" id="{897D77B1-83DA-4CDD-AD15-E917B7834DBC}"/>
              </a:ext>
            </a:extLst>
          </p:cNvPr>
          <p:cNvSpPr/>
          <p:nvPr/>
        </p:nvSpPr>
        <p:spPr>
          <a:xfrm>
            <a:off x="185336" y="3426360"/>
            <a:ext cx="1658152" cy="706970"/>
          </a:xfrm>
          <a:prstGeom prst="rect">
            <a:avLst/>
          </a:prstGeom>
          <a:solidFill>
            <a:srgbClr val="00B0F0"/>
          </a:soli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20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ТО и эко</a:t>
            </a: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xmlns="" id="{27A83ADB-6329-4309-83B1-0BF60C735644}"/>
              </a:ext>
            </a:extLst>
          </p:cNvPr>
          <p:cNvSpPr/>
          <p:nvPr/>
        </p:nvSpPr>
        <p:spPr>
          <a:xfrm>
            <a:off x="2099597" y="1701265"/>
            <a:ext cx="5101086" cy="720725"/>
          </a:xfrm>
          <a:prstGeom prst="rect">
            <a:avLst/>
          </a:prstGeom>
          <a:solidFill>
            <a:srgbClr val="FFFF89"/>
          </a:soli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16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МОНИТОРИНГ</a:t>
            </a:r>
          </a:p>
          <a:p>
            <a:pPr algn="ctr" eaLnBrk="1" hangingPunct="1">
              <a:defRPr/>
            </a:pPr>
            <a:r>
              <a:rPr lang="ru-RU" sz="1600" b="1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(организменный и органный уровень познаний)</a:t>
            </a:r>
            <a:endParaRPr lang="ru-RU" sz="2400" b="1" dirty="0">
              <a:ln w="12700">
                <a:noFill/>
                <a:prstDash val="solid"/>
              </a:ln>
              <a:solidFill>
                <a:sysClr val="windowText" lastClr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09" name="Прямая со стрелкой 37">
            <a:extLst>
              <a:ext uri="{FF2B5EF4-FFF2-40B4-BE49-F238E27FC236}">
                <a16:creationId xmlns:a16="http://schemas.microsoft.com/office/drawing/2014/main" xmlns="" id="{097652ED-3971-4179-9B14-71449FBF2C7B}"/>
              </a:ext>
            </a:extLst>
          </p:cNvPr>
          <p:cNvCxnSpPr>
            <a:cxnSpLocks noChangeShapeType="1"/>
            <a:stCxn id="302" idx="0"/>
            <a:endCxn id="37" idx="1"/>
          </p:cNvCxnSpPr>
          <p:nvPr/>
        </p:nvCxnSpPr>
        <p:spPr bwMode="auto">
          <a:xfrm flipV="1">
            <a:off x="1014413" y="2062163"/>
            <a:ext cx="1085850" cy="1363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CustomShape 2">
            <a:extLst>
              <a:ext uri="{FF2B5EF4-FFF2-40B4-BE49-F238E27FC236}">
                <a16:creationId xmlns:a16="http://schemas.microsoft.com/office/drawing/2014/main" xmlns="" id="{8B16EEA0-D007-4A36-9E31-3AD827B25BF6}"/>
              </a:ext>
            </a:extLst>
          </p:cNvPr>
          <p:cNvSpPr/>
          <p:nvPr/>
        </p:nvSpPr>
        <p:spPr>
          <a:xfrm>
            <a:off x="6732588" y="3276600"/>
            <a:ext cx="2028825" cy="1008063"/>
          </a:xfrm>
          <a:prstGeom prst="rect">
            <a:avLst/>
          </a:prstGeom>
          <a:solidFill>
            <a:srgbClr val="FFFF89"/>
          </a:soli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Оценка технико-тактической подготовленности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stomShape 2">
            <a:extLst>
              <a:ext uri="{FF2B5EF4-FFF2-40B4-BE49-F238E27FC236}">
                <a16:creationId xmlns:a16="http://schemas.microsoft.com/office/drawing/2014/main" xmlns="" id="{FBE51782-2065-4907-9E52-4640A4922C25}"/>
              </a:ext>
            </a:extLst>
          </p:cNvPr>
          <p:cNvSpPr/>
          <p:nvPr/>
        </p:nvSpPr>
        <p:spPr>
          <a:xfrm>
            <a:off x="2339975" y="3276600"/>
            <a:ext cx="1974850" cy="1008063"/>
          </a:xfrm>
          <a:prstGeom prst="rect">
            <a:avLst/>
          </a:prstGeom>
          <a:gradFill flip="none" rotWithShape="1">
            <a:gsLst>
              <a:gs pos="40000">
                <a:srgbClr val="FFFF89"/>
              </a:gs>
              <a:gs pos="0">
                <a:srgbClr val="FFFF89"/>
              </a:gs>
              <a:gs pos="60000">
                <a:schemeClr val="accent1">
                  <a:tint val="44500"/>
                  <a:satMod val="160000"/>
                </a:schemeClr>
              </a:gs>
              <a:gs pos="100000">
                <a:srgbClr val="6DFFAF"/>
              </a:gs>
            </a:gsLst>
            <a:lin ang="5400000" scaled="1"/>
            <a:tileRect/>
          </a:gra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Оценка уровня физической функциональной подготовленности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ustomShape 2">
            <a:extLst>
              <a:ext uri="{FF2B5EF4-FFF2-40B4-BE49-F238E27FC236}">
                <a16:creationId xmlns:a16="http://schemas.microsoft.com/office/drawing/2014/main" xmlns="" id="{5F635863-D782-4B2E-A52D-CDDCF0BC1326}"/>
              </a:ext>
            </a:extLst>
          </p:cNvPr>
          <p:cNvSpPr/>
          <p:nvPr/>
        </p:nvSpPr>
        <p:spPr>
          <a:xfrm>
            <a:off x="4656138" y="3276600"/>
            <a:ext cx="1871662" cy="1008063"/>
          </a:xfrm>
          <a:prstGeom prst="rect">
            <a:avLst/>
          </a:prstGeom>
          <a:gradFill>
            <a:gsLst>
              <a:gs pos="0">
                <a:srgbClr val="FFFF89"/>
              </a:gs>
              <a:gs pos="61696">
                <a:srgbClr val="6DFFAF"/>
              </a:gs>
              <a:gs pos="37000">
                <a:srgbClr val="FFFF89"/>
              </a:gs>
              <a:gs pos="100000">
                <a:srgbClr val="6DFFAF"/>
              </a:gs>
            </a:gsLst>
            <a:lin ang="5400000" scaled="1"/>
          </a:gra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Оценка психо-функционального состояния</a:t>
            </a:r>
            <a:endParaRPr lang="ru-RU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13" name="Прямая со стрелкой 45">
            <a:extLst>
              <a:ext uri="{FF2B5EF4-FFF2-40B4-BE49-F238E27FC236}">
                <a16:creationId xmlns:a16="http://schemas.microsoft.com/office/drawing/2014/main" xmlns="" id="{65310F26-98CB-4F3E-9036-AC1C4E8A034D}"/>
              </a:ext>
            </a:extLst>
          </p:cNvPr>
          <p:cNvCxnSpPr>
            <a:cxnSpLocks noChangeShapeType="1"/>
            <a:stCxn id="37" idx="2"/>
            <a:endCxn id="44" idx="0"/>
          </p:cNvCxnSpPr>
          <p:nvPr/>
        </p:nvCxnSpPr>
        <p:spPr bwMode="auto">
          <a:xfrm>
            <a:off x="4649788" y="2422525"/>
            <a:ext cx="942975" cy="854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Прямая со стрелкой 47">
            <a:extLst>
              <a:ext uri="{FF2B5EF4-FFF2-40B4-BE49-F238E27FC236}">
                <a16:creationId xmlns:a16="http://schemas.microsoft.com/office/drawing/2014/main" xmlns="" id="{6E10FA0A-D89D-4CE3-AF5B-C62D0A342E02}"/>
              </a:ext>
            </a:extLst>
          </p:cNvPr>
          <p:cNvCxnSpPr>
            <a:cxnSpLocks noChangeShapeType="1"/>
            <a:stCxn id="37" idx="2"/>
            <a:endCxn id="43" idx="0"/>
          </p:cNvCxnSpPr>
          <p:nvPr/>
        </p:nvCxnSpPr>
        <p:spPr bwMode="auto">
          <a:xfrm flipH="1">
            <a:off x="3327400" y="2422525"/>
            <a:ext cx="1322388" cy="854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Прямая со стрелкой 48">
            <a:extLst>
              <a:ext uri="{FF2B5EF4-FFF2-40B4-BE49-F238E27FC236}">
                <a16:creationId xmlns:a16="http://schemas.microsoft.com/office/drawing/2014/main" xmlns="" id="{9555DF86-53C5-4FBE-9C6B-02DA3D89065C}"/>
              </a:ext>
            </a:extLst>
          </p:cNvPr>
          <p:cNvCxnSpPr>
            <a:cxnSpLocks noChangeShapeType="1"/>
            <a:stCxn id="37" idx="2"/>
            <a:endCxn id="42" idx="0"/>
          </p:cNvCxnSpPr>
          <p:nvPr/>
        </p:nvCxnSpPr>
        <p:spPr bwMode="auto">
          <a:xfrm>
            <a:off x="4649788" y="2422525"/>
            <a:ext cx="3097212" cy="854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CustomShape 2">
            <a:extLst>
              <a:ext uri="{FF2B5EF4-FFF2-40B4-BE49-F238E27FC236}">
                <a16:creationId xmlns:a16="http://schemas.microsoft.com/office/drawing/2014/main" xmlns="" id="{E127CC32-06DA-40F1-9620-3A5E3499E920}"/>
              </a:ext>
            </a:extLst>
          </p:cNvPr>
          <p:cNvSpPr/>
          <p:nvPr/>
        </p:nvSpPr>
        <p:spPr>
          <a:xfrm>
            <a:off x="1962623" y="5137335"/>
            <a:ext cx="5238060" cy="936103"/>
          </a:xfrm>
          <a:prstGeom prst="rect">
            <a:avLst/>
          </a:prstGeom>
          <a:solidFill>
            <a:srgbClr val="6DFFAF"/>
          </a:solidFill>
          <a:ln w="25560">
            <a:solidFill>
              <a:srgbClr val="FF0000"/>
            </a:solidFill>
          </a:ln>
          <a:effectLst>
            <a:outerShdw dist="28080" dir="5400000">
              <a:srgbClr val="000000">
                <a:alpha val="32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eaLnBrk="1" hangingPunct="1">
              <a:defRPr/>
            </a:pPr>
            <a:r>
              <a:rPr lang="ru-RU" sz="16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Медико-биологический Мониторинг эффективности спортивной подготовки</a:t>
            </a:r>
          </a:p>
          <a:p>
            <a:pPr algn="ctr" eaLnBrk="1" hangingPunct="1">
              <a:defRPr/>
            </a:pPr>
            <a:r>
              <a:rPr lang="ru-RU" sz="12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(молекулярно-клеточно-тканевой уровень познаний)</a:t>
            </a:r>
          </a:p>
        </p:txBody>
      </p:sp>
      <p:cxnSp>
        <p:nvCxnSpPr>
          <p:cNvPr id="21517" name="Прямая со стрелкой 58">
            <a:extLst>
              <a:ext uri="{FF2B5EF4-FFF2-40B4-BE49-F238E27FC236}">
                <a16:creationId xmlns:a16="http://schemas.microsoft.com/office/drawing/2014/main" xmlns="" id="{A4138E12-0E4F-463C-8B12-2E222DA803DF}"/>
              </a:ext>
            </a:extLst>
          </p:cNvPr>
          <p:cNvCxnSpPr>
            <a:cxnSpLocks noChangeShapeType="1"/>
            <a:stCxn id="43" idx="2"/>
            <a:endCxn id="58" idx="0"/>
          </p:cNvCxnSpPr>
          <p:nvPr/>
        </p:nvCxnSpPr>
        <p:spPr bwMode="auto">
          <a:xfrm>
            <a:off x="3327400" y="4284663"/>
            <a:ext cx="1254125" cy="852487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8" name="Прямая со стрелкой 61">
            <a:extLst>
              <a:ext uri="{FF2B5EF4-FFF2-40B4-BE49-F238E27FC236}">
                <a16:creationId xmlns:a16="http://schemas.microsoft.com/office/drawing/2014/main" xmlns="" id="{43A044BA-4F52-4BD2-9C98-E6DAEE4EC6EA}"/>
              </a:ext>
            </a:extLst>
          </p:cNvPr>
          <p:cNvCxnSpPr>
            <a:cxnSpLocks noChangeShapeType="1"/>
            <a:stCxn id="44" idx="2"/>
            <a:endCxn id="58" idx="0"/>
          </p:cNvCxnSpPr>
          <p:nvPr/>
        </p:nvCxnSpPr>
        <p:spPr bwMode="auto">
          <a:xfrm flipH="1">
            <a:off x="4581525" y="4284663"/>
            <a:ext cx="1011238" cy="852487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9" name="Прямая со стрелкой 37">
            <a:extLst>
              <a:ext uri="{FF2B5EF4-FFF2-40B4-BE49-F238E27FC236}">
                <a16:creationId xmlns:a16="http://schemas.microsoft.com/office/drawing/2014/main" xmlns="" id="{A36EB54A-56A8-4888-A4B2-F2339A97A61D}"/>
              </a:ext>
            </a:extLst>
          </p:cNvPr>
          <p:cNvCxnSpPr>
            <a:cxnSpLocks noChangeShapeType="1"/>
            <a:stCxn id="302" idx="2"/>
            <a:endCxn id="58" idx="1"/>
          </p:cNvCxnSpPr>
          <p:nvPr/>
        </p:nvCxnSpPr>
        <p:spPr bwMode="auto">
          <a:xfrm>
            <a:off x="1014413" y="4133850"/>
            <a:ext cx="947737" cy="14716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8" name="Picture 16" descr="http://tverlife.ru/upload/iblock/12d/12dc75d80a4c3a34db2e9159c08a0cf7.jpg">
            <a:extLst>
              <a:ext uri="{FF2B5EF4-FFF2-40B4-BE49-F238E27FC236}">
                <a16:creationId xmlns:a16="http://schemas.microsoft.com/office/drawing/2014/main" xmlns="" id="{DF4367E3-C445-4447-9A83-0510BAB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32" y="5475249"/>
            <a:ext cx="1655676" cy="119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portandfoods.ru/wp-content/uploads/2016/10/myshcy.jpg">
            <a:extLst>
              <a:ext uri="{FF2B5EF4-FFF2-40B4-BE49-F238E27FC236}">
                <a16:creationId xmlns:a16="http://schemas.microsoft.com/office/drawing/2014/main" xmlns="" id="{96F984E3-9DE6-4600-B027-8DA7647A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56792"/>
            <a:ext cx="1392213" cy="11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F0D6A13-6489-43FF-B5DE-EDA200F47B57}"/>
              </a:ext>
            </a:extLst>
          </p:cNvPr>
          <p:cNvSpPr txBox="1">
            <a:spLocks/>
          </p:cNvSpPr>
          <p:nvPr/>
        </p:nvSpPr>
        <p:spPr bwMode="auto">
          <a:xfrm>
            <a:off x="0" y="332656"/>
            <a:ext cx="8856984" cy="6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defTabSz="914400" eaLnBrk="1" hangingPunct="1"/>
            <a:r>
              <a:rPr lang="ru-RU" altLang="ru-RU" sz="3200" b="1" kern="1200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Что делать?</a:t>
            </a:r>
            <a:endParaRPr lang="ru-RU" sz="5400" kern="0" dirty="0">
              <a:ln w="12700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A582E2DA-D0D2-4D3B-B3D3-434F646B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30" y="1196752"/>
            <a:ext cx="8905866" cy="4968552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ru-RU" sz="2200" i="1" dirty="0" smtClean="0">
                <a:solidFill>
                  <a:schemeClr val="tx1"/>
                </a:solidFill>
              </a:rPr>
              <a:t>Дать определение МБО, МО, НМО для спортивного резерва в ФЗ</a:t>
            </a:r>
          </a:p>
          <a:p>
            <a:pPr>
              <a:spcAft>
                <a:spcPts val="1200"/>
              </a:spcAft>
            </a:pPr>
            <a:r>
              <a:rPr lang="ru-RU" sz="2200" i="1" dirty="0" smtClean="0"/>
              <a:t>Разработать федеральные стандарты и программы спортивной подготовки по видам спорта с включением НМО и МБО</a:t>
            </a:r>
            <a:endParaRPr lang="ru-RU" sz="22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200" i="1" dirty="0" smtClean="0"/>
              <a:t>Определить </a:t>
            </a:r>
            <a:r>
              <a:rPr lang="ru-RU" sz="2200" i="1" dirty="0" smtClean="0">
                <a:solidFill>
                  <a:schemeClr val="tx1"/>
                </a:solidFill>
              </a:rPr>
              <a:t>систему </a:t>
            </a:r>
            <a:r>
              <a:rPr lang="ru-RU" sz="2200" i="1" dirty="0">
                <a:solidFill>
                  <a:schemeClr val="tx1"/>
                </a:solidFill>
              </a:rPr>
              <a:t>организации </a:t>
            </a:r>
            <a:r>
              <a:rPr lang="ru-RU" sz="2200" i="1" dirty="0" smtClean="0">
                <a:solidFill>
                  <a:schemeClr val="tx1"/>
                </a:solidFill>
              </a:rPr>
              <a:t>и управления НМО </a:t>
            </a:r>
            <a:r>
              <a:rPr lang="ru-RU" sz="2200" i="1" dirty="0">
                <a:solidFill>
                  <a:schemeClr val="tx1"/>
                </a:solidFill>
              </a:rPr>
              <a:t>и МБО</a:t>
            </a:r>
          </a:p>
          <a:p>
            <a:pPr>
              <a:spcAft>
                <a:spcPts val="1200"/>
              </a:spcAft>
            </a:pPr>
            <a:r>
              <a:rPr lang="ru-RU" sz="2200" i="1" dirty="0" smtClean="0">
                <a:solidFill>
                  <a:schemeClr val="tx1"/>
                </a:solidFill>
              </a:rPr>
              <a:t>Разработать профессиональные стандарты в области МБО и НМО </a:t>
            </a:r>
            <a:r>
              <a:rPr lang="ru-RU" sz="2200" i="1" dirty="0" smtClean="0"/>
              <a:t>и о</a:t>
            </a:r>
            <a:r>
              <a:rPr lang="ru-RU" sz="2200" i="1" dirty="0" smtClean="0">
                <a:solidFill>
                  <a:schemeClr val="tx1"/>
                </a:solidFill>
              </a:rPr>
              <a:t>пределить систему </a:t>
            </a:r>
            <a:r>
              <a:rPr lang="ru-RU" sz="2200" i="1" dirty="0">
                <a:solidFill>
                  <a:schemeClr val="tx1"/>
                </a:solidFill>
              </a:rPr>
              <a:t>подготовки кадров </a:t>
            </a:r>
            <a:endParaRPr lang="ru-RU" sz="2200" i="1" dirty="0" smtClean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2200" i="1" dirty="0" smtClean="0"/>
              <a:t>Разработать </a:t>
            </a:r>
            <a:r>
              <a:rPr lang="ru-RU" sz="2200" i="1" dirty="0" smtClean="0">
                <a:solidFill>
                  <a:schemeClr val="tx1"/>
                </a:solidFill>
              </a:rPr>
              <a:t>систему </a:t>
            </a:r>
            <a:r>
              <a:rPr lang="ru-RU" sz="2200" i="1" dirty="0">
                <a:solidFill>
                  <a:schemeClr val="tx1"/>
                </a:solidFill>
              </a:rPr>
              <a:t>нормативно-правового регулирования НМО и МБО</a:t>
            </a:r>
          </a:p>
          <a:p>
            <a:pPr>
              <a:spcAft>
                <a:spcPts val="1200"/>
              </a:spcAft>
            </a:pPr>
            <a:r>
              <a:rPr lang="ru-RU" sz="2200" i="1" dirty="0" smtClean="0"/>
              <a:t>Определить систему </a:t>
            </a:r>
            <a:r>
              <a:rPr lang="ru-RU" sz="2200" i="1" dirty="0"/>
              <a:t>финансирования НМО и МБО</a:t>
            </a:r>
          </a:p>
          <a:p>
            <a:pPr>
              <a:spcAft>
                <a:spcPts val="1200"/>
              </a:spcAft>
            </a:pPr>
            <a:endParaRPr lang="ru-RU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35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29022-8682-4BE3-88CB-729DD777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86" y="260648"/>
            <a:ext cx="8226425" cy="606424"/>
          </a:xfrm>
        </p:spPr>
        <p:txBody>
          <a:bodyPr>
            <a:noAutofit/>
          </a:bodyPr>
          <a:lstStyle/>
          <a:p>
            <a:pPr lvl="0" defTabSz="914400" eaLnBrk="1" hangingPunct="1"/>
            <a:r>
              <a:rPr lang="ru-RU" sz="3200" b="1" kern="1200" dirty="0" smtClean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>Кластерная государственная модель </a:t>
            </a:r>
            <a:r>
              <a:rPr lang="ru-RU" sz="3200" b="1" kern="1200" dirty="0">
                <a:ln w="12700">
                  <a:noFill/>
                  <a:prstDash val="solid"/>
                </a:ln>
                <a:ea typeface="MS Gothic" panose="020B0609070205080204" pitchFamily="49" charset="-128"/>
                <a:cs typeface="+mn-cs"/>
              </a:rPr>
              <a:t>подготовки спортивного резерва</a:t>
            </a:r>
            <a:endParaRPr lang="ru-RU" sz="5400" dirty="0">
              <a:ln w="12700">
                <a:noFill/>
                <a:prstDash val="solid"/>
              </a:ln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B3CAE94F-995E-4702-8243-AA13F382D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919978"/>
              </p:ext>
            </p:extLst>
          </p:nvPr>
        </p:nvGraphicFramePr>
        <p:xfrm>
          <a:off x="179512" y="983187"/>
          <a:ext cx="8333365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WordArt 28">
            <a:extLst>
              <a:ext uri="{FF2B5EF4-FFF2-40B4-BE49-F238E27FC236}">
                <a16:creationId xmlns:a16="http://schemas.microsoft.com/office/drawing/2014/main" xmlns="" id="{096302E0-E9B4-4233-8DC3-C707372C0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819363">
            <a:off x="5049447" y="2256598"/>
            <a:ext cx="1763946" cy="4314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266864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Управление</a:t>
            </a:r>
          </a:p>
        </p:txBody>
      </p:sp>
      <p:sp>
        <p:nvSpPr>
          <p:cNvPr id="24" name="WordArt 28">
            <a:extLst>
              <a:ext uri="{FF2B5EF4-FFF2-40B4-BE49-F238E27FC236}">
                <a16:creationId xmlns:a16="http://schemas.microsoft.com/office/drawing/2014/main" xmlns="" id="{6B062B25-5513-4330-9766-F27AD2DB2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814019">
            <a:off x="2111497" y="2504110"/>
            <a:ext cx="1849937" cy="36830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605777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Нормативное</a:t>
            </a:r>
          </a:p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регулирование</a:t>
            </a:r>
          </a:p>
        </p:txBody>
      </p:sp>
      <p:sp>
        <p:nvSpPr>
          <p:cNvPr id="25" name="WordArt 28">
            <a:extLst>
              <a:ext uri="{FF2B5EF4-FFF2-40B4-BE49-F238E27FC236}">
                <a16:creationId xmlns:a16="http://schemas.microsoft.com/office/drawing/2014/main" xmlns="" id="{7CFEF173-8EF1-4C93-A0DB-9EBF3D3338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4620289">
            <a:off x="1151240" y="2921214"/>
            <a:ext cx="1520380" cy="15109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167514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Кадры</a:t>
            </a:r>
          </a:p>
        </p:txBody>
      </p:sp>
      <p:sp>
        <p:nvSpPr>
          <p:cNvPr id="26" name="WordArt 28">
            <a:extLst>
              <a:ext uri="{FF2B5EF4-FFF2-40B4-BE49-F238E27FC236}">
                <a16:creationId xmlns:a16="http://schemas.microsoft.com/office/drawing/2014/main" xmlns="" id="{34C51F77-9E79-4AC0-B60B-85B4C8B78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47980">
            <a:off x="2964256" y="4763096"/>
            <a:ext cx="3456383" cy="467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517703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Организация </a:t>
            </a:r>
          </a:p>
        </p:txBody>
      </p:sp>
      <p:sp>
        <p:nvSpPr>
          <p:cNvPr id="27" name="WordArt 28">
            <a:extLst>
              <a:ext uri="{FF2B5EF4-FFF2-40B4-BE49-F238E27FC236}">
                <a16:creationId xmlns:a16="http://schemas.microsoft.com/office/drawing/2014/main" xmlns="" id="{45FE9277-C5B0-4803-8318-A25AE79305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895619">
            <a:off x="6537214" y="3582467"/>
            <a:ext cx="1798966" cy="423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021245"/>
              </a:avLst>
            </a:prstTxWarp>
          </a:bodyPr>
          <a:lstStyle/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Финансиро</a:t>
            </a:r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-</a:t>
            </a:r>
          </a:p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вание</a:t>
            </a:r>
            <a:endParaRPr lang="ru-RU" sz="24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aphicFrame>
        <p:nvGraphicFramePr>
          <p:cNvPr id="21" name="Объект 5">
            <a:extLst>
              <a:ext uri="{FF2B5EF4-FFF2-40B4-BE49-F238E27FC236}">
                <a16:creationId xmlns:a16="http://schemas.microsoft.com/office/drawing/2014/main" xmlns="" id="{71B1E259-AA39-41DE-B6DF-FE4C85E2A2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001795"/>
              </p:ext>
            </p:extLst>
          </p:nvPr>
        </p:nvGraphicFramePr>
        <p:xfrm>
          <a:off x="983809" y="1275397"/>
          <a:ext cx="7509650" cy="360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WordArt 28">
            <a:extLst>
              <a:ext uri="{FF2B5EF4-FFF2-40B4-BE49-F238E27FC236}">
                <a16:creationId xmlns:a16="http://schemas.microsoft.com/office/drawing/2014/main" xmlns="" id="{520DCDB2-9272-4C5C-9876-7BD330F40B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848133">
            <a:off x="4468177" y="2828037"/>
            <a:ext cx="1482236" cy="102049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5160906"/>
              </a:avLst>
            </a:prstTxWarp>
          </a:bodyPr>
          <a:lstStyle/>
          <a:p>
            <a:r>
              <a:rPr lang="ru-RU" b="1" kern="10" dirty="0">
                <a:ln w="12700" cmpd="sng">
                  <a:solidFill>
                    <a:schemeClr val="accent4"/>
                  </a:solidFill>
                  <a:prstDash val="solid"/>
                </a:ln>
                <a:latin typeface="Arial"/>
                <a:cs typeface="Arial"/>
              </a:rPr>
              <a:t>НМО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xmlns="" id="{9DA4FE6A-0280-4940-9CD3-3F5889D2A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35" y="2890179"/>
            <a:ext cx="2447928" cy="761175"/>
          </a:xfrm>
          <a:prstGeom prst="ellipse">
            <a:avLst/>
          </a:prstGeom>
          <a:gradFill>
            <a:gsLst>
              <a:gs pos="0">
                <a:srgbClr val="FF0000"/>
              </a:gs>
              <a:gs pos="37000">
                <a:srgbClr val="FF3300"/>
              </a:gs>
              <a:gs pos="68000">
                <a:srgbClr val="FAB6A8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scene3d>
            <a:camera prst="perspectiveRelaxedModerately"/>
            <a:lightRig rig="threePt" dir="t"/>
          </a:scene3d>
          <a:sp3d z="50800" extrusionH="76200" contourW="25400">
            <a:bevelT h="254000" prst="hardEdge"/>
            <a:extrusionClr>
              <a:schemeClr val="tx1"/>
            </a:extrusionClr>
            <a:contourClr>
              <a:srgbClr val="FFC000"/>
            </a:contourClr>
          </a:sp3d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" name="WordArt 28">
            <a:extLst>
              <a:ext uri="{FF2B5EF4-FFF2-40B4-BE49-F238E27FC236}">
                <a16:creationId xmlns:a16="http://schemas.microsoft.com/office/drawing/2014/main" xmlns="" id="{3793681A-8D68-41EC-8137-32E3D515E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5797" y="3042647"/>
            <a:ext cx="1847027" cy="3861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597484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СПОРТСМЕН </a:t>
            </a:r>
          </a:p>
        </p:txBody>
      </p:sp>
      <p:sp>
        <p:nvSpPr>
          <p:cNvPr id="33" name="WordArt 28">
            <a:extLst>
              <a:ext uri="{FF2B5EF4-FFF2-40B4-BE49-F238E27FC236}">
                <a16:creationId xmlns:a16="http://schemas.microsoft.com/office/drawing/2014/main" xmlns="" id="{522BCEDC-9E44-4B4B-A8A0-B19E90CF6B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986509">
            <a:off x="3407161" y="2890598"/>
            <a:ext cx="1205792" cy="3733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467099"/>
              </a:avLst>
            </a:prstTxWarp>
          </a:bodyPr>
          <a:lstStyle/>
          <a:p>
            <a:pPr algn="ctr"/>
            <a:r>
              <a:rPr lang="ru-RU" sz="1400" b="1" kern="10" dirty="0" smtClean="0">
                <a:ln w="12700" cmpd="sng">
                  <a:solidFill>
                    <a:schemeClr val="accent4"/>
                  </a:solidFill>
                  <a:prstDash val="solid"/>
                </a:ln>
                <a:latin typeface="Arial"/>
                <a:cs typeface="Arial"/>
              </a:rPr>
              <a:t>Охрана </a:t>
            </a:r>
          </a:p>
          <a:p>
            <a:pPr algn="ctr"/>
            <a:r>
              <a:rPr lang="ru-RU" sz="1400" b="1" kern="10" dirty="0">
                <a:ln w="12700" cmpd="sng">
                  <a:solidFill>
                    <a:schemeClr val="accent4"/>
                  </a:solidFill>
                  <a:prstDash val="solid"/>
                </a:ln>
                <a:latin typeface="Arial"/>
                <a:cs typeface="Arial"/>
              </a:rPr>
              <a:t>з</a:t>
            </a:r>
            <a:r>
              <a:rPr lang="ru-RU" sz="1400" b="1" kern="10" dirty="0" smtClean="0">
                <a:ln w="12700" cmpd="sng">
                  <a:solidFill>
                    <a:schemeClr val="accent4"/>
                  </a:solidFill>
                  <a:prstDash val="solid"/>
                </a:ln>
                <a:latin typeface="Arial"/>
                <a:cs typeface="Arial"/>
              </a:rPr>
              <a:t>доровья</a:t>
            </a:r>
            <a:endParaRPr lang="ru-RU" sz="1400" b="1" kern="10" dirty="0">
              <a:ln w="12700" cmpd="sng">
                <a:solidFill>
                  <a:schemeClr val="accent4"/>
                </a:solidFill>
                <a:prstDash val="solid"/>
              </a:ln>
              <a:latin typeface="Arial"/>
              <a:cs typeface="Arial"/>
            </a:endParaRPr>
          </a:p>
        </p:txBody>
      </p:sp>
      <p:sp>
        <p:nvSpPr>
          <p:cNvPr id="36" name="WordArt 28">
            <a:extLst>
              <a:ext uri="{FF2B5EF4-FFF2-40B4-BE49-F238E27FC236}">
                <a16:creationId xmlns:a16="http://schemas.microsoft.com/office/drawing/2014/main" xmlns="" id="{44FC8BE9-284B-429C-879D-E5E934D153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3287" y="3431776"/>
            <a:ext cx="1920336" cy="467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428846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Тренировка и</a:t>
            </a:r>
          </a:p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соревнование</a:t>
            </a:r>
          </a:p>
        </p:txBody>
      </p:sp>
      <p:sp>
        <p:nvSpPr>
          <p:cNvPr id="37" name="WordArt 28">
            <a:extLst>
              <a:ext uri="{FF2B5EF4-FFF2-40B4-BE49-F238E27FC236}">
                <a16:creationId xmlns:a16="http://schemas.microsoft.com/office/drawing/2014/main" xmlns="" id="{19C74753-31C9-4E47-9491-8BFB22BDE9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246906">
            <a:off x="3299733" y="2700526"/>
            <a:ext cx="876035" cy="11059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207337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ru-RU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Отбор</a:t>
            </a:r>
          </a:p>
          <a:p>
            <a:pPr algn="ctr"/>
            <a:r>
              <a:rPr lang="ru-RU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талантов</a:t>
            </a:r>
            <a:endParaRPr lang="ru-RU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8" name="WordArt 28">
            <a:extLst>
              <a:ext uri="{FF2B5EF4-FFF2-40B4-BE49-F238E27FC236}">
                <a16:creationId xmlns:a16="http://schemas.microsoft.com/office/drawing/2014/main" xmlns="" id="{FFCC8DA7-DDA0-41BF-8D57-7B89D40BCD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8857696">
            <a:off x="5267194" y="2721035"/>
            <a:ext cx="865471" cy="11059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979932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М Б О</a:t>
            </a:r>
          </a:p>
        </p:txBody>
      </p:sp>
    </p:spTree>
    <p:extLst>
      <p:ext uri="{BB962C8B-B14F-4D97-AF65-F5344CB8AC3E}">
        <p14:creationId xmlns:p14="http://schemas.microsoft.com/office/powerpoint/2010/main" val="3876737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етр\Desktop\P80420-070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94" y="0"/>
            <a:ext cx="9194894" cy="543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0">
            <a:extLst>
              <a:ext uri="{FF2B5EF4-FFF2-40B4-BE49-F238E27FC236}">
                <a16:creationId xmlns:a16="http://schemas.microsoft.com/office/drawing/2014/main" xmlns="" id="{7469AF9D-39E1-434B-802E-13C0D618067C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5733256"/>
            <a:ext cx="6120680" cy="89388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altLang="ru-RU" sz="32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236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wim.obninsk.ru/docs/dorfman_photo/iq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" y="602860"/>
            <a:ext cx="9080040" cy="625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nvestbrothers.ru/wp-content/uploads/2016/06/Screenshot_2016-06-14-16-34-33-1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2"/>
            <a:ext cx="2880320" cy="201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59" y="1772816"/>
            <a:ext cx="864096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1963 г. в СССР впервые в мире был организован </a:t>
            </a:r>
            <a:r>
              <a:rPr lang="ru-RU" sz="1600" b="1" dirty="0">
                <a:solidFill>
                  <a:srgbClr val="222222"/>
                </a:solidFill>
                <a:cs typeface="Arial" panose="020B0604020202020204" pitchFamily="34" charset="0"/>
              </a:rPr>
              <a:t>медико-биологический факультет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 при 2-м ММИ, готовящих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специалистов с синтетическими знаниями в области химии, биохимии, физики, биофизики, кибернетики с одной стороны, так и  в области медицины и биологии с другой.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медицинского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профиля. В учебных планах были объединены дисциплины физико-математического и физико-химического профилей с дисциплинами медицинского и биологического направлений.</a:t>
            </a:r>
            <a:endParaRPr lang="ru-RU" sz="16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ru-RU" sz="16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Побудившая </a:t>
            </a:r>
            <a:r>
              <a:rPr lang="ru-RU" sz="1600" b="1" dirty="0">
                <a:solidFill>
                  <a:srgbClr val="222222"/>
                </a:solidFill>
                <a:cs typeface="Arial" panose="020B0604020202020204" pitchFamily="34" charset="0"/>
              </a:rPr>
              <a:t>проблема: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острый дефицит специалистов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в области медицинской биофизики и биохимии при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разработке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направлений молекулярной биологии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, генетики, изучения и регулирования биологических систем в норме и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патологии.</a:t>
            </a:r>
            <a:endParaRPr lang="ru-RU" sz="16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ru-RU" sz="16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Привлеченные специалисты: ведущие специалисты из Московского государственного Университета </a:t>
            </a:r>
          </a:p>
          <a:p>
            <a:pPr algn="just">
              <a:spcAft>
                <a:spcPts val="1800"/>
              </a:spcAft>
            </a:pP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Только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за период с 1979 по 1983 г. выпущено </a:t>
            </a:r>
            <a:r>
              <a:rPr lang="ru-RU" sz="1600" b="1" dirty="0">
                <a:solidFill>
                  <a:srgbClr val="222222"/>
                </a:solidFill>
                <a:cs typeface="Arial" panose="020B0604020202020204" pitchFamily="34" charset="0"/>
              </a:rPr>
              <a:t>1050 </a:t>
            </a:r>
            <a:r>
              <a:rPr lang="ru-RU" sz="16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специалистов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222222"/>
                </a:solidFill>
                <a:cs typeface="Arial" panose="020B0604020202020204" pitchFamily="34" charset="0"/>
              </a:rPr>
              <a:t>для укомплектования научно-исследовательских учреждений, занимающихся </a:t>
            </a:r>
            <a:r>
              <a:rPr lang="ru-RU" sz="1600" dirty="0" smtClean="0">
                <a:solidFill>
                  <a:srgbClr val="222222"/>
                </a:solidFill>
                <a:cs typeface="Arial" panose="020B0604020202020204" pitchFamily="34" charset="0"/>
              </a:rPr>
              <a:t>медико-биологическим обеспечением экстремальных видов деятельности, к которым принадлежит спорт.</a:t>
            </a:r>
            <a:endParaRPr lang="ru-RU" sz="1600" dirty="0">
              <a:solidFill>
                <a:srgbClr val="222222"/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chemeClr val="tx2"/>
                </a:solidFill>
              </a:rPr>
              <a:t>Из истории появления термина </a:t>
            </a:r>
            <a:br>
              <a:rPr lang="ru-RU" altLang="ru-RU" dirty="0" smtClean="0">
                <a:solidFill>
                  <a:schemeClr val="tx2"/>
                </a:solidFill>
              </a:rPr>
            </a:br>
            <a:r>
              <a:rPr lang="ru-RU" altLang="ru-RU" dirty="0" smtClean="0">
                <a:solidFill>
                  <a:schemeClr val="tx2"/>
                </a:solidFill>
              </a:rPr>
              <a:t>«медико-биологический»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20"/>
          <p:cNvSpPr/>
          <p:nvPr/>
        </p:nvSpPr>
        <p:spPr>
          <a:xfrm>
            <a:off x="243578" y="216463"/>
            <a:ext cx="8869685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ПРИНЦИПИАЛЬНЫЕ ОТЛИЧИЯ МЕДИКО-БИОЛОГИЧЕСКОГО И МЕДИЦИНСКОГО ОБЕСПЕЧЕНИЯ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479" y="796674"/>
            <a:ext cx="3362325" cy="7048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МЕДИКО-БИОЛОГИЧЕСКОЕ ОБЕСПЕЧЕНИЕ СПОРТИВНОЙ ПОДГОТОВКИ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38618" y="796674"/>
            <a:ext cx="3362325" cy="704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МЕДИЦИНСКОЕ ОБЕСПЕЧЕНИЕ СПОРТИВНОЙ ПОДГОТОВКИ</a:t>
            </a:r>
            <a:endParaRPr lang="ru-RU" sz="110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909058"/>
            <a:ext cx="2571750" cy="40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НОРМАЛЬНАЯ ФИЗИОЛОГИЯ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4377" y="1851908"/>
            <a:ext cx="2631900" cy="466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ПАТОЛОГИЧЕСКАЯ ФИЗИОЛОГИЯ</a:t>
            </a:r>
            <a:endParaRPr lang="ru-RU" sz="110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10" name="Прямоугольник: скругленные углы 3"/>
          <p:cNvSpPr/>
          <p:nvPr/>
        </p:nvSpPr>
        <p:spPr>
          <a:xfrm>
            <a:off x="3808724" y="1900306"/>
            <a:ext cx="1666875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НАУЧНАЯ ОСНОВА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1" name="Стрелка: вправо 30"/>
          <p:cNvSpPr/>
          <p:nvPr/>
        </p:nvSpPr>
        <p:spPr>
          <a:xfrm rot="10800000">
            <a:off x="3332106" y="2004307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Стрелка: вправо 21"/>
          <p:cNvSpPr/>
          <p:nvPr/>
        </p:nvSpPr>
        <p:spPr>
          <a:xfrm>
            <a:off x="5674789" y="1966489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560910"/>
            <a:ext cx="2571750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ЭКСТРЕМАЛЬНАЯ ФИЗИОЛОГИЧЕСКАЯ НАУКА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4" name="Прямоугольник: скругленные углы 12"/>
          <p:cNvSpPr/>
          <p:nvPr/>
        </p:nvSpPr>
        <p:spPr>
          <a:xfrm>
            <a:off x="3814793" y="2651397"/>
            <a:ext cx="1666875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ОТРАСЛЬ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28639" y="2589486"/>
            <a:ext cx="2668012" cy="466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ЗДРАВООХРАНЕНИЕ</a:t>
            </a:r>
            <a:endParaRPr lang="ru-RU" sz="110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3502244"/>
            <a:ext cx="2571750" cy="409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СПОРТИВНАЯ ФИЗИОЛОГИЯ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7" name="Прямоугольник: скругленные углы 15"/>
          <p:cNvSpPr/>
          <p:nvPr/>
        </p:nvSpPr>
        <p:spPr>
          <a:xfrm>
            <a:off x="3814792" y="3417997"/>
            <a:ext cx="1666875" cy="4857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ОСНОВНОЙ РАЗДЕЛ ОТРАСЛИ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50239" y="3437047"/>
            <a:ext cx="2724150" cy="4667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ПРОФИЛАКТИЧЕСКАЯ МЕДИЦИНА</a:t>
            </a:r>
            <a:endParaRPr lang="ru-RU" sz="110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9698" y="4365104"/>
            <a:ext cx="2857500" cy="485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РАБОТОСПОСОБНОСТЬ, УСТАЛОСТЬ, ВОССТАНОВЛЕНИЕ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0" name="Прямоугольник: скругленные углы 6"/>
          <p:cNvSpPr/>
          <p:nvPr/>
        </p:nvSpPr>
        <p:spPr>
          <a:xfrm>
            <a:off x="3832244" y="4400603"/>
            <a:ext cx="1666875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ИЗУЧАЕТ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44377" y="4365104"/>
            <a:ext cx="272415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b="1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ОТКЛОНЕНИЯ, ПОРОКИ, БОЛЕЗНИ, ТРАВМЫ</a:t>
            </a:r>
            <a:endParaRPr lang="ru-RU" sz="110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22" name="Прямоугольник: скругленные углы 11"/>
          <p:cNvSpPr/>
          <p:nvPr/>
        </p:nvSpPr>
        <p:spPr>
          <a:xfrm>
            <a:off x="3832244" y="5527543"/>
            <a:ext cx="1666875" cy="5334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100" b="1">
                <a:solidFill>
                  <a:srgbClr val="000000"/>
                </a:solidFill>
                <a:effectLst/>
                <a:latin typeface="Cambria"/>
                <a:ea typeface="Calibri"/>
                <a:cs typeface="Times New Roman"/>
              </a:rPr>
              <a:t>СТРУКТУРА ОТРАСЛИ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64774" y="5256081"/>
            <a:ext cx="1828801" cy="1076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000" b="1" dirty="0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ПРОГРАММЫ ВОССТАНОВЛЕНИЯ И УПРАВЛЕНИЯ РАБОТОСПОСОБНОСТЬЮ, ВКЛЮЧАЯ ПИТАНИЕ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5049" y="5270863"/>
            <a:ext cx="1609725" cy="1076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000" b="1" dirty="0">
                <a:ln w="6731" cap="flat" cmpd="sng" algn="ctr">
                  <a:solidFill>
                    <a:srgbClr val="C00000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МОНИТОРИНГ ФУНКЦИОНАЛЬНОЙ ПОДГОТОВЛЕННОСТИ И ЭФФЕКТИВНОСТИ ПРОГРАММ ВОССТАНОВЛЕНИЯ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21896" y="5294675"/>
            <a:ext cx="1371600" cy="1028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000" b="1" dirty="0" smtClean="0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ДИАГНОСТИКА (ПЕРИОДИЧЕСКИЕ ОСМОТРЫ И ТЕКУЩИЕ НАБЛЮДЕНИЯ)</a:t>
            </a:r>
            <a:endParaRPr lang="ru-RU" sz="1100" dirty="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29343" y="5279893"/>
            <a:ext cx="1371600" cy="1028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ПРОГРАММЫ </a:t>
            </a:r>
            <a:r>
              <a:rPr lang="ru-RU" sz="1000" b="1" dirty="0">
                <a:ln w="6731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mbria"/>
                <a:ea typeface="Calibri"/>
                <a:cs typeface="Times New Roman"/>
              </a:rPr>
              <a:t>ПРОФИЛАКТИКИ, ЛЕЧЕНИЯ, МЕДИЦИНСКОЙ РЕАБИЛИТАЦИИ</a:t>
            </a:r>
            <a:endParaRPr lang="ru-RU" sz="1100" dirty="0">
              <a:ln w="6731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  <a:effectLst/>
              <a:ea typeface="Calibri"/>
              <a:cs typeface="Times New Roman"/>
            </a:endParaRPr>
          </a:p>
        </p:txBody>
      </p:sp>
      <p:sp>
        <p:nvSpPr>
          <p:cNvPr id="27" name="Стрелка: вправо 21"/>
          <p:cNvSpPr/>
          <p:nvPr/>
        </p:nvSpPr>
        <p:spPr>
          <a:xfrm>
            <a:off x="5660069" y="2741884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Стрелка: вправо 21"/>
          <p:cNvSpPr/>
          <p:nvPr/>
        </p:nvSpPr>
        <p:spPr>
          <a:xfrm>
            <a:off x="5670707" y="3626068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9" name="Стрелка: вправо 21"/>
          <p:cNvSpPr/>
          <p:nvPr/>
        </p:nvSpPr>
        <p:spPr>
          <a:xfrm>
            <a:off x="5674789" y="4527028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0" name="Стрелка: вправо 21"/>
          <p:cNvSpPr/>
          <p:nvPr/>
        </p:nvSpPr>
        <p:spPr>
          <a:xfrm>
            <a:off x="5697793" y="5728062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Стрелка: вправо 30"/>
          <p:cNvSpPr/>
          <p:nvPr/>
        </p:nvSpPr>
        <p:spPr>
          <a:xfrm rot="10800000">
            <a:off x="3327830" y="2741885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2" name="Стрелка: вправо 30"/>
          <p:cNvSpPr/>
          <p:nvPr/>
        </p:nvSpPr>
        <p:spPr>
          <a:xfrm rot="10800000">
            <a:off x="3327831" y="3654595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Стрелка: вправо 30"/>
          <p:cNvSpPr/>
          <p:nvPr/>
        </p:nvSpPr>
        <p:spPr>
          <a:xfrm rot="10800000">
            <a:off x="3465455" y="4527027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4" name="Стрелка: вправо 30"/>
          <p:cNvSpPr/>
          <p:nvPr/>
        </p:nvSpPr>
        <p:spPr>
          <a:xfrm rot="10800000">
            <a:off x="3498627" y="5728062"/>
            <a:ext cx="266700" cy="16192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2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0">
            <a:extLst>
              <a:ext uri="{FF2B5EF4-FFF2-40B4-BE49-F238E27FC236}">
                <a16:creationId xmlns:a16="http://schemas.microsoft.com/office/drawing/2014/main" xmlns="" id="{7469AF9D-39E1-434B-802E-13C0D618067C}"/>
              </a:ext>
            </a:extLst>
          </p:cNvPr>
          <p:cNvSpPr txBox="1">
            <a:spLocks noChangeArrowheads="1"/>
          </p:cNvSpPr>
          <p:nvPr/>
        </p:nvSpPr>
        <p:spPr>
          <a:xfrm>
            <a:off x="395535" y="764704"/>
            <a:ext cx="8064897" cy="5733256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 термином </a:t>
            </a:r>
            <a:r>
              <a:rPr lang="ru-RU" altLang="ru-RU" sz="2800" b="1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«медико-биологическое обеспечение</a:t>
            </a:r>
            <a:r>
              <a:rPr lang="ru-RU" altLang="ru-RU" sz="28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целесообразно понимать</a:t>
            </a:r>
            <a:r>
              <a:rPr lang="ru-RU" sz="28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800" cap="none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комплекс мероприятий мониторинга и прогнозирования работы функциональных систем в условиях физических и психоэмоциональных нагрузок, а также повышения резервного потенциала организма средствами восстановления и управления работоспособностью, основанных на физиологических знаниях</a:t>
            </a:r>
            <a:endParaRPr lang="ru-RU" altLang="ru-RU" sz="2800" cap="non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229022-8682-4BE3-88CB-729DD777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>
            <a:noAutofit/>
          </a:bodyPr>
          <a:lstStyle/>
          <a:p>
            <a:pPr lvl="0"/>
            <a:r>
              <a:rPr lang="ru-RU" altLang="ru-RU" sz="2800" dirty="0" smtClean="0">
                <a:solidFill>
                  <a:schemeClr val="tx2"/>
                </a:solidFill>
              </a:rPr>
              <a:t>Депрессивная система организации подготовки спортивного резерва</a:t>
            </a: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B3CAE94F-995E-4702-8243-AA13F382DC8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93306992"/>
              </p:ext>
            </p:extLst>
          </p:nvPr>
        </p:nvGraphicFramePr>
        <p:xfrm>
          <a:off x="0" y="981075"/>
          <a:ext cx="8928100" cy="576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Кольцо 1">
            <a:extLst>
              <a:ext uri="{FF2B5EF4-FFF2-40B4-BE49-F238E27FC236}">
                <a16:creationId xmlns:a16="http://schemas.microsoft.com/office/drawing/2014/main" xmlns="" id="{D37F77FC-D043-4551-8DF5-83C8C3E03E8F}"/>
              </a:ext>
            </a:extLst>
          </p:cNvPr>
          <p:cNvSpPr/>
          <p:nvPr/>
        </p:nvSpPr>
        <p:spPr bwMode="auto">
          <a:xfrm>
            <a:off x="2483768" y="2220750"/>
            <a:ext cx="4320480" cy="2232248"/>
          </a:xfrm>
          <a:prstGeom prst="donut">
            <a:avLst>
              <a:gd name="adj" fmla="val 46059"/>
            </a:avLst>
          </a:prstGeom>
          <a:gradFill>
            <a:gsLst>
              <a:gs pos="0">
                <a:srgbClr val="00B0F0"/>
              </a:gs>
              <a:gs pos="55000">
                <a:srgbClr val="0070C0"/>
              </a:gs>
              <a:gs pos="100000">
                <a:srgbClr val="00B0F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elaxedModerately"/>
            <a:lightRig rig="threePt" dir="t"/>
          </a:scene3d>
          <a:sp3d z="127000" extrusionH="76200" contourW="12700">
            <a:bevelT prst="relaxedInset"/>
            <a:bevelB h="508000"/>
            <a:extrusionClr>
              <a:srgbClr val="00B0F0"/>
            </a:extrusionClr>
            <a:contourClr>
              <a:srgbClr val="0070C0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xmlns="" id="{9DA4FE6A-0280-4940-9CD3-3F5889D2A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259" y="2893647"/>
            <a:ext cx="2662124" cy="761175"/>
          </a:xfrm>
          <a:prstGeom prst="ellipse">
            <a:avLst/>
          </a:prstGeom>
          <a:gradFill>
            <a:gsLst>
              <a:gs pos="0">
                <a:srgbClr val="FF0000"/>
              </a:gs>
              <a:gs pos="37000">
                <a:srgbClr val="FF3300"/>
              </a:gs>
              <a:gs pos="68000">
                <a:srgbClr val="FAB6A8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scene3d>
            <a:camera prst="perspectiveRelaxedModerately"/>
            <a:lightRig rig="threePt" dir="t"/>
          </a:scene3d>
          <a:sp3d z="50800" extrusionH="76200" contourW="25400">
            <a:bevelT h="254000" prst="hardEdge"/>
            <a:extrusionClr>
              <a:schemeClr val="tx1"/>
            </a:extrusionClr>
            <a:contourClr>
              <a:srgbClr val="FFC000"/>
            </a:contourClr>
          </a:sp3d>
          <a:extLst/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7" name="WordArt 28">
            <a:extLst>
              <a:ext uri="{FF2B5EF4-FFF2-40B4-BE49-F238E27FC236}">
                <a16:creationId xmlns:a16="http://schemas.microsoft.com/office/drawing/2014/main" xmlns="" id="{361ACF52-B42D-4EDF-AE0A-E01F73F4BC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1800" y="2677969"/>
            <a:ext cx="3888432" cy="13998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555553"/>
              </a:avLst>
            </a:prstTxWarp>
          </a:bodyPr>
          <a:lstStyle/>
          <a:p>
            <a:r>
              <a:rPr lang="ru-RU" sz="2800" b="1" kern="1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Соревновательная деятельность</a:t>
            </a:r>
          </a:p>
        </p:txBody>
      </p:sp>
      <p:sp>
        <p:nvSpPr>
          <p:cNvPr id="23" name="WordArt 28">
            <a:extLst>
              <a:ext uri="{FF2B5EF4-FFF2-40B4-BE49-F238E27FC236}">
                <a16:creationId xmlns:a16="http://schemas.microsoft.com/office/drawing/2014/main" xmlns="" id="{096302E0-E9B4-4233-8DC3-C707372C01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885828">
            <a:off x="4874838" y="2334584"/>
            <a:ext cx="2433319" cy="431451"/>
          </a:xfrm>
          <a:prstGeom prst="rect">
            <a:avLst/>
          </a:prstGeom>
          <a:ln w="9525">
            <a:noFill/>
            <a:round/>
            <a:headEnd/>
            <a:tailEnd/>
          </a:ln>
          <a:extLst/>
        </p:spPr>
        <p:txBody>
          <a:bodyPr spcFirstLastPara="1" wrap="none" fromWordArt="1">
            <a:prstTxWarp prst="textArchUp">
              <a:avLst>
                <a:gd name="adj" fmla="val 13446654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Управление</a:t>
            </a:r>
          </a:p>
        </p:txBody>
      </p:sp>
      <p:sp>
        <p:nvSpPr>
          <p:cNvPr id="24" name="WordArt 28">
            <a:extLst>
              <a:ext uri="{FF2B5EF4-FFF2-40B4-BE49-F238E27FC236}">
                <a16:creationId xmlns:a16="http://schemas.microsoft.com/office/drawing/2014/main" xmlns="" id="{6B062B25-5513-4330-9766-F27AD2DB2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763716">
            <a:off x="2064895" y="2528187"/>
            <a:ext cx="2358624" cy="4004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559778"/>
              </a:avLst>
            </a:prstTxWarp>
          </a:bodyPr>
          <a:lstStyle/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 Нормативное</a:t>
            </a:r>
          </a:p>
          <a:p>
            <a:pPr algn="ctr"/>
            <a:r>
              <a:rPr lang="ru-RU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 регулирование</a:t>
            </a:r>
          </a:p>
        </p:txBody>
      </p:sp>
      <p:sp>
        <p:nvSpPr>
          <p:cNvPr id="25" name="WordArt 28">
            <a:extLst>
              <a:ext uri="{FF2B5EF4-FFF2-40B4-BE49-F238E27FC236}">
                <a16:creationId xmlns:a16="http://schemas.microsoft.com/office/drawing/2014/main" xmlns="" id="{7CFEF173-8EF1-4C93-A0DB-9EBF3D3338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5259186">
            <a:off x="1337723" y="3374780"/>
            <a:ext cx="1200256" cy="8858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109290"/>
              </a:avLst>
            </a:prstTxWarp>
          </a:bodyPr>
          <a:lstStyle/>
          <a:p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Кадры</a:t>
            </a:r>
          </a:p>
        </p:txBody>
      </p:sp>
      <p:sp>
        <p:nvSpPr>
          <p:cNvPr id="26" name="WordArt 28">
            <a:extLst>
              <a:ext uri="{FF2B5EF4-FFF2-40B4-BE49-F238E27FC236}">
                <a16:creationId xmlns:a16="http://schemas.microsoft.com/office/drawing/2014/main" xmlns="" id="{34C51F77-9E79-4AC0-B60B-85B4C8B78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6728" y="4701299"/>
            <a:ext cx="3456383" cy="467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2827285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Организация </a:t>
            </a:r>
          </a:p>
        </p:txBody>
      </p:sp>
      <p:sp>
        <p:nvSpPr>
          <p:cNvPr id="27" name="WordArt 28">
            <a:extLst>
              <a:ext uri="{FF2B5EF4-FFF2-40B4-BE49-F238E27FC236}">
                <a16:creationId xmlns:a16="http://schemas.microsoft.com/office/drawing/2014/main" xmlns="" id="{45FE9277-C5B0-4803-8318-A25AE79305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895619">
            <a:off x="6537214" y="3582467"/>
            <a:ext cx="1798966" cy="423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304767"/>
              </a:avLst>
            </a:prstTxWarp>
          </a:bodyPr>
          <a:lstStyle/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Финансиро</a:t>
            </a:r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-</a:t>
            </a:r>
          </a:p>
          <a:p>
            <a:pPr algn="ctr"/>
            <a:r>
              <a:rPr lang="ru-RU" sz="2400" b="1" kern="1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вание</a:t>
            </a:r>
            <a:endParaRPr lang="ru-RU" sz="24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"/>
              <a:cs typeface="Arial"/>
            </a:endParaRPr>
          </a:p>
        </p:txBody>
      </p:sp>
      <p:sp>
        <p:nvSpPr>
          <p:cNvPr id="28" name="WordArt 22">
            <a:extLst>
              <a:ext uri="{FF2B5EF4-FFF2-40B4-BE49-F238E27FC236}">
                <a16:creationId xmlns:a16="http://schemas.microsoft.com/office/drawing/2014/main" xmlns="" id="{3F45EE10-FCBB-4638-9ECE-365CD42A24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512" y="1052736"/>
            <a:ext cx="4248472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/>
          <a:lstStyle/>
          <a:p>
            <a:r>
              <a:rPr lang="ru-RU" sz="1600" b="1" kern="10" dirty="0" smtClean="0">
                <a:solidFill>
                  <a:srgbClr val="FF0000"/>
                </a:solidFill>
                <a:latin typeface="Arial"/>
                <a:cs typeface="Arial"/>
              </a:rPr>
              <a:t>ОТСУТСТВУЮТ: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10" dirty="0" smtClean="0">
                <a:solidFill>
                  <a:srgbClr val="FF0000"/>
                </a:solidFill>
                <a:latin typeface="Arial"/>
                <a:cs typeface="Arial"/>
              </a:rPr>
              <a:t>Медико-биологическое 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kern="10" dirty="0" smtClean="0">
                <a:solidFill>
                  <a:srgbClr val="FF0000"/>
                </a:solidFill>
                <a:latin typeface="Arial"/>
                <a:cs typeface="Arial"/>
              </a:rPr>
              <a:t>Научно-методическое 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kern="1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1600" b="1" kern="1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WordArt 22">
            <a:extLst>
              <a:ext uri="{FF2B5EF4-FFF2-40B4-BE49-F238E27FC236}">
                <a16:creationId xmlns:a16="http://schemas.microsoft.com/office/drawing/2014/main" xmlns="" id="{004AB98E-8D8A-407A-828F-86C8538D91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305" y="5916045"/>
            <a:ext cx="1911976" cy="462153"/>
          </a:xfrm>
          <a:prstGeom prst="rect">
            <a:avLst/>
          </a:prstGeom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/>
          <a:lstStyle/>
          <a:p>
            <a:r>
              <a:rPr lang="ru-RU" sz="1600" b="1" kern="1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РЕЗУЛЬТАТ:</a:t>
            </a:r>
          </a:p>
          <a:p>
            <a:r>
              <a:rPr lang="ru-RU" sz="1600" b="1" kern="1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Тренер определяет единолично как тренировать, как восстанавливать, как отбирать </a:t>
            </a:r>
          </a:p>
          <a:p>
            <a:r>
              <a:rPr lang="ru-RU" sz="1600" b="1" kern="1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таланты, как питаться и т.д.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kern="1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  <a:p>
            <a:endParaRPr lang="ru-RU" sz="1600" b="1" kern="1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0" name="WordArt 28">
            <a:extLst>
              <a:ext uri="{FF2B5EF4-FFF2-40B4-BE49-F238E27FC236}">
                <a16:creationId xmlns:a16="http://schemas.microsoft.com/office/drawing/2014/main" xmlns="" id="{3793681A-8D68-41EC-8137-32E3D515E2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37862" y="3120194"/>
            <a:ext cx="1847027" cy="38081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1095988"/>
              </a:avLst>
            </a:prstTxWarp>
          </a:bodyPr>
          <a:lstStyle/>
          <a:p>
            <a:pPr algn="ctr"/>
            <a:r>
              <a:rPr lang="ru-RU" sz="2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"/>
                <a:cs typeface="Arial"/>
              </a:rPr>
              <a:t>СПОРТСМЕН </a:t>
            </a:r>
          </a:p>
        </p:txBody>
      </p:sp>
      <p:sp>
        <p:nvSpPr>
          <p:cNvPr id="31" name="WordArt 28">
            <a:extLst>
              <a:ext uri="{FF2B5EF4-FFF2-40B4-BE49-F238E27FC236}">
                <a16:creationId xmlns:a16="http://schemas.microsoft.com/office/drawing/2014/main" xmlns="" id="{154ECD89-1BE5-409F-84AA-980B801BB0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6670" y="2756663"/>
            <a:ext cx="3600400" cy="9603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613637"/>
              </a:avLst>
            </a:prstTxWarp>
          </a:bodyPr>
          <a:lstStyle/>
          <a:p>
            <a:r>
              <a:rPr lang="ru-RU" sz="2800" b="1" kern="10" dirty="0">
                <a:ln w="12700" cmpd="sng">
                  <a:noFill/>
                  <a:prstDash val="solid"/>
                </a:ln>
                <a:solidFill>
                  <a:sysClr val="windowText" lastClr="000000"/>
                </a:solidFill>
                <a:latin typeface="Arial"/>
                <a:cs typeface="Arial"/>
              </a:rPr>
              <a:t> Тренировочный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80312" y="1124744"/>
            <a:ext cx="1584176" cy="432048"/>
          </a:xfrm>
          <a:prstGeom prst="round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Arial" charset="0"/>
                <a:ea typeface="MS Gothic" charset="-128"/>
              </a:rPr>
              <a:t>Минздрав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1556792"/>
            <a:ext cx="145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Медицинское</a:t>
            </a:r>
            <a:endParaRPr lang="en-US" sz="1400" b="1" kern="10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algn="r"/>
            <a:r>
              <a:rPr lang="ru-RU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Обеспечение</a:t>
            </a:r>
            <a:r>
              <a:rPr lang="en-US" sz="1400" b="1" kern="10" dirty="0" smtClean="0">
                <a:solidFill>
                  <a:srgbClr val="00B050"/>
                </a:solidFill>
                <a:latin typeface="Arial"/>
                <a:cs typeface="Arial"/>
              </a:rPr>
              <a:t>  </a:t>
            </a:r>
            <a:endParaRPr lang="ru-RU" sz="1400" b="1" kern="1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24328" y="1772816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kern="10" dirty="0" smtClean="0">
                <a:solidFill>
                  <a:srgbClr val="00B050"/>
                </a:solidFill>
                <a:latin typeface="Arial"/>
                <a:cs typeface="Arial"/>
              </a:rPr>
              <a:t>Охрана</a:t>
            </a:r>
            <a:endParaRPr lang="en-US" sz="1600" b="1" kern="10" dirty="0" smtClean="0">
              <a:solidFill>
                <a:srgbClr val="00B050"/>
              </a:solidFill>
              <a:latin typeface="Arial"/>
              <a:cs typeface="Arial"/>
            </a:endParaRPr>
          </a:p>
          <a:p>
            <a:pPr algn="r"/>
            <a:r>
              <a:rPr lang="ru-RU" sz="1600" b="1" kern="10" dirty="0" smtClean="0">
                <a:solidFill>
                  <a:srgbClr val="00B050"/>
                </a:solidFill>
                <a:latin typeface="Arial"/>
                <a:cs typeface="Arial"/>
              </a:rPr>
              <a:t>здоровья</a:t>
            </a:r>
            <a:endParaRPr lang="ru-RU" sz="1600" b="1" kern="1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cxnSp>
        <p:nvCxnSpPr>
          <p:cNvPr id="8" name="Прямая со стрелкой 7"/>
          <p:cNvCxnSpPr>
            <a:stCxn id="5" idx="2"/>
            <a:endCxn id="30" idx="3"/>
          </p:cNvCxnSpPr>
          <p:nvPr/>
        </p:nvCxnSpPr>
        <p:spPr>
          <a:xfrm flipH="1">
            <a:off x="5684889" y="1556792"/>
            <a:ext cx="2487511" cy="175380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8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0">
            <a:extLst>
              <a:ext uri="{FF2B5EF4-FFF2-40B4-BE49-F238E27FC236}">
                <a16:creationId xmlns:a16="http://schemas.microsoft.com/office/drawing/2014/main" xmlns="" id="{80D70355-0FF0-4E78-88E2-2C6C6D4CB561}"/>
              </a:ext>
            </a:extLst>
          </p:cNvPr>
          <p:cNvSpPr txBox="1">
            <a:spLocks noChangeArrowheads="1"/>
          </p:cNvSpPr>
          <p:nvPr/>
        </p:nvSpPr>
        <p:spPr>
          <a:xfrm>
            <a:off x="3825" y="116632"/>
            <a:ext cx="9144000" cy="89388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ru-RU" altLang="ru-RU" sz="28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причины потерь в сформированной системе подготовки спортивного резерва</a:t>
            </a:r>
            <a:endParaRPr lang="ru-RU" altLang="ru-RU" sz="24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ED4288A-9000-4671-BF60-1BAE7F156CF9}"/>
              </a:ext>
            </a:extLst>
          </p:cNvPr>
          <p:cNvSpPr/>
          <p:nvPr/>
        </p:nvSpPr>
        <p:spPr>
          <a:xfrm>
            <a:off x="335998" y="5415262"/>
            <a:ext cx="3528392" cy="821040"/>
          </a:xfrm>
          <a:prstGeom prst="round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</a:rPr>
              <a:t>Неконтролируемая тренировка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8C9285AF-C488-427C-851D-68D23E76848C}"/>
              </a:ext>
            </a:extLst>
          </p:cNvPr>
          <p:cNvSpPr/>
          <p:nvPr/>
        </p:nvSpPr>
        <p:spPr>
          <a:xfrm>
            <a:off x="352488" y="4526173"/>
            <a:ext cx="3528392" cy="663247"/>
          </a:xfrm>
          <a:prstGeom prst="round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</a:rPr>
              <a:t>Примитивный отбор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D6E52E75-EADC-49AC-AA39-587DA0A52C9C}"/>
              </a:ext>
            </a:extLst>
          </p:cNvPr>
          <p:cNvSpPr/>
          <p:nvPr/>
        </p:nvSpPr>
        <p:spPr>
          <a:xfrm>
            <a:off x="5269174" y="4868582"/>
            <a:ext cx="3306765" cy="746415"/>
          </a:xfrm>
          <a:prstGeom prst="round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</a:rPr>
              <a:t>Перегрузки и проблемы со здоровьем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C024746-1502-45E0-9DC6-39C5FC112803}"/>
              </a:ext>
            </a:extLst>
          </p:cNvPr>
          <p:cNvSpPr/>
          <p:nvPr/>
        </p:nvSpPr>
        <p:spPr>
          <a:xfrm>
            <a:off x="5224296" y="3770205"/>
            <a:ext cx="3274273" cy="840867"/>
          </a:xfrm>
          <a:prstGeom prst="round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</a:rPr>
              <a:t>Ошибочный выбор спортивной дисциплины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D16A5086-B05A-4DD1-9897-570B36AB6E8D}"/>
              </a:ext>
            </a:extLst>
          </p:cNvPr>
          <p:cNvCxnSpPr/>
          <p:nvPr/>
        </p:nvCxnSpPr>
        <p:spPr>
          <a:xfrm flipV="1">
            <a:off x="3881438" y="4191000"/>
            <a:ext cx="1343025" cy="666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3A6371C8-B3C8-4E5D-89A6-4F319A774991}"/>
              </a:ext>
            </a:extLst>
          </p:cNvPr>
          <p:cNvCxnSpPr/>
          <p:nvPr/>
        </p:nvCxnSpPr>
        <p:spPr>
          <a:xfrm>
            <a:off x="3863975" y="5826125"/>
            <a:ext cx="1401763" cy="3921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55FF9F49-A374-49FF-BA1B-B7CB1F8C4BDB}"/>
              </a:ext>
            </a:extLst>
          </p:cNvPr>
          <p:cNvSpPr/>
          <p:nvPr/>
        </p:nvSpPr>
        <p:spPr>
          <a:xfrm>
            <a:off x="5265432" y="5840763"/>
            <a:ext cx="3310507" cy="756084"/>
          </a:xfrm>
          <a:prstGeom prst="roundRect">
            <a:avLst/>
          </a:prstGeom>
          <a:solidFill>
            <a:srgbClr val="BFBFB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tx1"/>
                </a:solidFill>
              </a:rPr>
              <a:t>Перегрузки и синдром хронической усталости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AA6B21CF-0562-4C7F-96A2-027894C773EA}"/>
              </a:ext>
            </a:extLst>
          </p:cNvPr>
          <p:cNvCxnSpPr/>
          <p:nvPr/>
        </p:nvCxnSpPr>
        <p:spPr>
          <a:xfrm>
            <a:off x="3881438" y="4857750"/>
            <a:ext cx="1387475" cy="384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DE2CF8BB-7F57-45F5-844A-2A9C9F9352C8}"/>
              </a:ext>
            </a:extLst>
          </p:cNvPr>
          <p:cNvCxnSpPr/>
          <p:nvPr/>
        </p:nvCxnSpPr>
        <p:spPr>
          <a:xfrm>
            <a:off x="3881438" y="4857750"/>
            <a:ext cx="1384300" cy="13604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0EF9C746-E818-42DA-B065-6D3C3222BD85}"/>
              </a:ext>
            </a:extLst>
          </p:cNvPr>
          <p:cNvCxnSpPr/>
          <p:nvPr/>
        </p:nvCxnSpPr>
        <p:spPr>
          <a:xfrm flipV="1">
            <a:off x="3863975" y="4191000"/>
            <a:ext cx="1360488" cy="16351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F21698F7-79A4-4ABE-B276-18BB9B571905}"/>
              </a:ext>
            </a:extLst>
          </p:cNvPr>
          <p:cNvCxnSpPr/>
          <p:nvPr/>
        </p:nvCxnSpPr>
        <p:spPr>
          <a:xfrm flipV="1">
            <a:off x="3863975" y="5241925"/>
            <a:ext cx="1404938" cy="584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50">
            <a:extLst>
              <a:ext uri="{FF2B5EF4-FFF2-40B4-BE49-F238E27FC236}">
                <a16:creationId xmlns:a16="http://schemas.microsoft.com/office/drawing/2014/main" xmlns="" id="{8B6432F2-DC61-438C-B471-B80D0E213429}"/>
              </a:ext>
            </a:extLst>
          </p:cNvPr>
          <p:cNvSpPr txBox="1">
            <a:spLocks noChangeArrowheads="1"/>
          </p:cNvSpPr>
          <p:nvPr/>
        </p:nvSpPr>
        <p:spPr>
          <a:xfrm>
            <a:off x="3825" y="1287463"/>
            <a:ext cx="9140175" cy="24828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cap="none" dirty="0">
                <a:solidFill>
                  <a:schemeClr val="tx1"/>
                </a:solidFill>
                <a:effectLst/>
              </a:rPr>
              <a:t>Некоторые </a:t>
            </a: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неофициальные целевые ориентиры:</a:t>
            </a:r>
            <a:endParaRPr lang="ru-RU" altLang="ru-RU" sz="2000" b="1" cap="none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endParaRPr lang="ru-RU" altLang="ru-RU" sz="2000" b="1" cap="none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Ежегодно в РФ на </a:t>
            </a:r>
            <a:r>
              <a:rPr lang="ru-RU" altLang="ru-RU" sz="2000" b="1" cap="none" dirty="0">
                <a:solidFill>
                  <a:schemeClr val="tx1"/>
                </a:solidFill>
                <a:effectLst/>
              </a:rPr>
              <a:t>3 этапе покидают </a:t>
            </a: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спорт:</a:t>
            </a:r>
            <a:endParaRPr lang="ru-RU" altLang="ru-RU" sz="2000" b="1" cap="none" dirty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более </a:t>
            </a:r>
            <a:r>
              <a:rPr lang="ru-RU" altLang="ru-RU" sz="2000" b="1" cap="none" dirty="0">
                <a:solidFill>
                  <a:schemeClr val="tx1"/>
                </a:solidFill>
                <a:effectLst/>
              </a:rPr>
              <a:t>100 тыс. чел. - проблемы со здоровьем</a:t>
            </a:r>
          </a:p>
          <a:p>
            <a:pPr>
              <a:defRPr/>
            </a:pP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около </a:t>
            </a:r>
            <a:r>
              <a:rPr lang="ru-RU" altLang="ru-RU" sz="2000" b="1" cap="none" dirty="0">
                <a:solidFill>
                  <a:schemeClr val="tx1"/>
                </a:solidFill>
                <a:effectLst/>
              </a:rPr>
              <a:t>120 тыс. чел. – не выдерживают нагрузки или не </a:t>
            </a:r>
            <a:r>
              <a:rPr lang="ru-RU" altLang="ru-RU" sz="2000" b="1" cap="none" dirty="0" smtClean="0">
                <a:solidFill>
                  <a:schemeClr val="tx1"/>
                </a:solidFill>
                <a:effectLst/>
              </a:rPr>
              <a:t>выполняют </a:t>
            </a:r>
            <a:r>
              <a:rPr lang="ru-RU" altLang="ru-RU" sz="2000" b="1" cap="none" dirty="0">
                <a:solidFill>
                  <a:schemeClr val="tx1"/>
                </a:solidFill>
                <a:effectLst/>
              </a:rPr>
              <a:t>нормативы</a:t>
            </a:r>
          </a:p>
        </p:txBody>
      </p:sp>
    </p:spTree>
    <p:extLst>
      <p:ext uri="{BB962C8B-B14F-4D97-AF65-F5344CB8AC3E}">
        <p14:creationId xmlns:p14="http://schemas.microsoft.com/office/powerpoint/2010/main" val="18202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DC0A37-0AA5-4C1D-AFC3-FC1DD6AE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8588"/>
            <a:ext cx="8928992" cy="89222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n w="12700" cmpd="sng">
                  <a:noFill/>
                  <a:prstDash val="solid"/>
                </a:ln>
              </a:rPr>
              <a:t>Разъединение направлений медико-биологического обеспечения подготовки спортсменов сборных команд РФ</a:t>
            </a:r>
            <a:br>
              <a:rPr lang="ru-RU" sz="2000" b="1" dirty="0" smtClean="0">
                <a:ln w="12700" cmpd="sng">
                  <a:noFill/>
                  <a:prstDash val="solid"/>
                </a:ln>
              </a:rPr>
            </a:br>
            <a:r>
              <a:rPr lang="ru-RU" sz="1400" b="1" dirty="0" smtClean="0">
                <a:ln w="12700" cmpd="sng">
                  <a:noFill/>
                  <a:prstDash val="solid"/>
                </a:ln>
              </a:rPr>
              <a:t>(приказ Минздрава России от 14.01.2013 </a:t>
            </a:r>
            <a:r>
              <a:rPr lang="ru-RU" sz="1400" b="1" dirty="0">
                <a:ln w="12700" cmpd="sng">
                  <a:noFill/>
                  <a:prstDash val="solid"/>
                </a:ln>
              </a:rPr>
              <a:t>№</a:t>
            </a:r>
            <a:r>
              <a:rPr lang="ru-RU" sz="1400" b="1" dirty="0" smtClean="0">
                <a:ln w="12700" cmpd="sng">
                  <a:noFill/>
                  <a:prstDash val="solid"/>
                </a:ln>
              </a:rPr>
              <a:t>3н, приказ </a:t>
            </a:r>
            <a:r>
              <a:rPr lang="ru-RU" sz="1400" b="1" dirty="0" err="1">
                <a:ln w="12700" cmpd="sng">
                  <a:noFill/>
                  <a:prstDash val="solid"/>
                </a:ln>
              </a:rPr>
              <a:t>Минспорттуризма</a:t>
            </a:r>
            <a:r>
              <a:rPr lang="ru-RU" sz="1400" b="1" dirty="0">
                <a:ln w="12700" cmpd="sng">
                  <a:noFill/>
                  <a:prstDash val="solid"/>
                </a:ln>
              </a:rPr>
              <a:t> РФ от 15.03.2011 N </a:t>
            </a:r>
            <a:r>
              <a:rPr lang="ru-RU" sz="1400" b="1" dirty="0" smtClean="0">
                <a:ln w="12700" cmpd="sng">
                  <a:noFill/>
                  <a:prstDash val="solid"/>
                </a:ln>
              </a:rPr>
              <a:t>197)</a:t>
            </a:r>
            <a:endParaRPr lang="ru-RU" sz="1400" b="1" dirty="0">
              <a:ln w="12700" cmpd="sng">
                <a:noFill/>
                <a:prstDash val="solid"/>
              </a:ln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xmlns="" id="{276116AF-76D3-4E22-88F0-32B1540F8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579431"/>
              </p:ext>
            </p:extLst>
          </p:nvPr>
        </p:nvGraphicFramePr>
        <p:xfrm>
          <a:off x="505308" y="1918029"/>
          <a:ext cx="8226425" cy="452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E7DDA42-A849-466F-9A4B-BF746E5CB7C1}"/>
              </a:ext>
            </a:extLst>
          </p:cNvPr>
          <p:cNvSpPr/>
          <p:nvPr/>
        </p:nvSpPr>
        <p:spPr bwMode="auto">
          <a:xfrm>
            <a:off x="5456528" y="2827675"/>
            <a:ext cx="2088232" cy="5800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4800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 charset="0"/>
                <a:ea typeface="MS Gothic" charset="-128"/>
              </a:rPr>
              <a:t>МБО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A9A8F2D-5306-488E-83F0-38CC9FE1EFEE}"/>
              </a:ext>
            </a:extLst>
          </p:cNvPr>
          <p:cNvSpPr/>
          <p:nvPr/>
        </p:nvSpPr>
        <p:spPr bwMode="auto">
          <a:xfrm>
            <a:off x="3290322" y="4075214"/>
            <a:ext cx="2645256" cy="50405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Arial" charset="0"/>
                <a:ea typeface="MS Gothic" charset="-128"/>
              </a:rPr>
              <a:t>Научно-методическое обеспечение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41CD75-48B8-45C8-BB39-A7814FB273B3}"/>
              </a:ext>
            </a:extLst>
          </p:cNvPr>
          <p:cNvSpPr/>
          <p:nvPr/>
        </p:nvSpPr>
        <p:spPr bwMode="auto">
          <a:xfrm>
            <a:off x="4548708" y="2254036"/>
            <a:ext cx="2232248" cy="35961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Управление работоспособностью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50BE9A7-4DC4-4D57-A51F-BF772598FB05}"/>
              </a:ext>
            </a:extLst>
          </p:cNvPr>
          <p:cNvSpPr/>
          <p:nvPr/>
        </p:nvSpPr>
        <p:spPr bwMode="auto">
          <a:xfrm rot="21108166">
            <a:off x="2729088" y="1373263"/>
            <a:ext cx="2304256" cy="576064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ФМБА</a:t>
            </a:r>
          </a:p>
        </p:txBody>
      </p:sp>
      <p:sp>
        <p:nvSpPr>
          <p:cNvPr id="5" name="Стрелка: изогнутая вправо 4">
            <a:extLst>
              <a:ext uri="{FF2B5EF4-FFF2-40B4-BE49-F238E27FC236}">
                <a16:creationId xmlns:a16="http://schemas.microsoft.com/office/drawing/2014/main" xmlns="" id="{6871CE81-4DA6-4ED3-A91B-765241B7BAB6}"/>
              </a:ext>
            </a:extLst>
          </p:cNvPr>
          <p:cNvSpPr/>
          <p:nvPr/>
        </p:nvSpPr>
        <p:spPr bwMode="auto">
          <a:xfrm rot="20913168">
            <a:off x="1397953" y="1812446"/>
            <a:ext cx="1646559" cy="1045068"/>
          </a:xfrm>
          <a:prstGeom prst="curvedRightArrow">
            <a:avLst>
              <a:gd name="adj1" fmla="val 20760"/>
              <a:gd name="adj2" fmla="val 53081"/>
              <a:gd name="adj3" fmla="val 48224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9" name="Стрелка: изогнутая влево 8">
            <a:extLst>
              <a:ext uri="{FF2B5EF4-FFF2-40B4-BE49-F238E27FC236}">
                <a16:creationId xmlns:a16="http://schemas.microsoft.com/office/drawing/2014/main" xmlns="" id="{4A845D84-B363-44AE-BDFF-3F9AEF9BA887}"/>
              </a:ext>
            </a:extLst>
          </p:cNvPr>
          <p:cNvSpPr/>
          <p:nvPr/>
        </p:nvSpPr>
        <p:spPr bwMode="auto">
          <a:xfrm rot="20915617">
            <a:off x="4910345" y="1303509"/>
            <a:ext cx="782268" cy="1136840"/>
          </a:xfrm>
          <a:prstGeom prst="curvedLeftArrow">
            <a:avLst>
              <a:gd name="adj1" fmla="val 35751"/>
              <a:gd name="adj2" fmla="val 80805"/>
              <a:gd name="adj3" fmla="val 6818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A790842-6203-460A-97CE-E6DBB4A86916}"/>
              </a:ext>
            </a:extLst>
          </p:cNvPr>
          <p:cNvSpPr/>
          <p:nvPr/>
        </p:nvSpPr>
        <p:spPr bwMode="auto">
          <a:xfrm rot="19890691">
            <a:off x="6323203" y="5759460"/>
            <a:ext cx="2443114" cy="576064"/>
          </a:xfrm>
          <a:prstGeom prst="ellipse">
            <a:avLst/>
          </a:prstGeom>
          <a:gradFill>
            <a:gsLst>
              <a:gs pos="0">
                <a:srgbClr val="FF3300"/>
              </a:gs>
              <a:gs pos="50000">
                <a:srgbClr val="FFC5C5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MS Gothic" charset="-128"/>
              </a:rPr>
              <a:t>ЦСП СКРФ</a:t>
            </a:r>
          </a:p>
        </p:txBody>
      </p:sp>
      <p:sp>
        <p:nvSpPr>
          <p:cNvPr id="11" name="Стрелка: изогнутая влево 10">
            <a:extLst>
              <a:ext uri="{FF2B5EF4-FFF2-40B4-BE49-F238E27FC236}">
                <a16:creationId xmlns:a16="http://schemas.microsoft.com/office/drawing/2014/main" xmlns="" id="{D894F3D4-2F93-4C59-B2CE-A564CFA39CAF}"/>
              </a:ext>
            </a:extLst>
          </p:cNvPr>
          <p:cNvSpPr/>
          <p:nvPr/>
        </p:nvSpPr>
        <p:spPr bwMode="auto">
          <a:xfrm rot="8751707">
            <a:off x="5320483" y="4990350"/>
            <a:ext cx="910343" cy="2114282"/>
          </a:xfrm>
          <a:prstGeom prst="curvedLeftArrow">
            <a:avLst>
              <a:gd name="adj1" fmla="val 31859"/>
              <a:gd name="adj2" fmla="val 90035"/>
              <a:gd name="adj3" fmla="val 38996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xmlns="" id="{ADC5977F-35EA-441C-915C-FBEEABA9C612}"/>
              </a:ext>
            </a:extLst>
          </p:cNvPr>
          <p:cNvSpPr/>
          <p:nvPr/>
        </p:nvSpPr>
        <p:spPr bwMode="auto">
          <a:xfrm rot="9255036">
            <a:off x="8025715" y="3571650"/>
            <a:ext cx="766888" cy="2044729"/>
          </a:xfrm>
          <a:prstGeom prst="curvedRightArrow">
            <a:avLst>
              <a:gd name="adj1" fmla="val 39411"/>
              <a:gd name="adj2" fmla="val 50000"/>
              <a:gd name="adj3" fmla="val 39916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Gothic" charset="-128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8862464-0AB0-4B03-99A0-80113551F688}"/>
              </a:ext>
            </a:extLst>
          </p:cNvPr>
          <p:cNvSpPr/>
          <p:nvPr/>
        </p:nvSpPr>
        <p:spPr bwMode="auto">
          <a:xfrm>
            <a:off x="1835697" y="2613646"/>
            <a:ext cx="2693230" cy="50405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24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Медицинское </a:t>
            </a:r>
            <a:r>
              <a:rPr kumimoji="0" lang="ru-RU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обеспечение</a:t>
            </a:r>
          </a:p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MS Gothic" charset="-128"/>
              </a:rPr>
              <a:t>(профилактика, лечение, реабилитация)</a:t>
            </a:r>
            <a:endParaRPr kumimoji="0" lang="ru-RU" sz="1400" b="1" i="0" u="none" strike="noStrike" normalizeH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1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82E2DA-D0D2-4D3B-B3D3-434F646B6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55" y="1268760"/>
            <a:ext cx="8712968" cy="3456384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ru-RU" sz="2200" i="1" dirty="0" smtClean="0">
                <a:solidFill>
                  <a:schemeClr val="tx1"/>
                </a:solidFill>
              </a:rPr>
              <a:t>Разделение ответственности </a:t>
            </a:r>
            <a:r>
              <a:rPr lang="ru-RU" sz="2200" i="1" dirty="0">
                <a:solidFill>
                  <a:schemeClr val="tx1"/>
                </a:solidFill>
              </a:rPr>
              <a:t>за спортивный </a:t>
            </a:r>
            <a:r>
              <a:rPr lang="ru-RU" sz="2200" i="1" dirty="0" smtClean="0">
                <a:solidFill>
                  <a:schemeClr val="tx1"/>
                </a:solidFill>
              </a:rPr>
              <a:t>результат – путь в безответственность</a:t>
            </a:r>
          </a:p>
          <a:p>
            <a:pPr>
              <a:spcAft>
                <a:spcPts val="600"/>
              </a:spcAft>
            </a:pPr>
            <a:r>
              <a:rPr lang="ru-RU" sz="2200" i="1" dirty="0" smtClean="0">
                <a:solidFill>
                  <a:schemeClr val="tx1"/>
                </a:solidFill>
              </a:rPr>
              <a:t>Разрушена преемственность от получения результатов функциональной готовности до назначения схем </a:t>
            </a:r>
            <a:r>
              <a:rPr lang="ru-RU" sz="2200" i="1" dirty="0" err="1" smtClean="0">
                <a:solidFill>
                  <a:schemeClr val="tx1"/>
                </a:solidFill>
              </a:rPr>
              <a:t>фармподдержки</a:t>
            </a:r>
            <a:r>
              <a:rPr lang="ru-RU" sz="2200" i="1" dirty="0" smtClean="0">
                <a:solidFill>
                  <a:schemeClr val="tx1"/>
                </a:solidFill>
              </a:rPr>
              <a:t>, питания, восстановления</a:t>
            </a:r>
            <a:endParaRPr lang="ru-RU" sz="2200" i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200" i="1" dirty="0" smtClean="0"/>
              <a:t>Между ведомствами разделено неделимое:</a:t>
            </a:r>
            <a:r>
              <a:rPr lang="ru-RU" sz="2200" i="1" dirty="0" smtClean="0">
                <a:solidFill>
                  <a:schemeClr val="tx1"/>
                </a:solidFill>
              </a:rPr>
              <a:t> организация, управление и финансирование МБО и НМО </a:t>
            </a:r>
          </a:p>
          <a:p>
            <a:pPr>
              <a:spcAft>
                <a:spcPts val="600"/>
              </a:spcAft>
            </a:pPr>
            <a:r>
              <a:rPr lang="ru-RU" sz="2200" i="1" dirty="0" smtClean="0"/>
              <a:t>Ведущие научно-исследовательские институты спорта лишились инновационной деятельности в сборных командах страны</a:t>
            </a:r>
          </a:p>
          <a:p>
            <a:pPr>
              <a:spcAft>
                <a:spcPts val="600"/>
              </a:spcAft>
            </a:pPr>
            <a:r>
              <a:rPr lang="ru-RU" sz="2200" i="1" dirty="0" smtClean="0">
                <a:solidFill>
                  <a:schemeClr val="tx1"/>
                </a:solidFill>
              </a:rPr>
              <a:t>Ведущие образовательные учреждения спорта лишили студентов глубоких знаний в области спортивной физиологии</a:t>
            </a:r>
            <a:endParaRPr lang="ru-RU" sz="2200" i="1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F0D6A13-6489-43FF-B5DE-EDA200F47B57}"/>
              </a:ext>
            </a:extLst>
          </p:cNvPr>
          <p:cNvSpPr txBox="1">
            <a:spLocks/>
          </p:cNvSpPr>
          <p:nvPr/>
        </p:nvSpPr>
        <p:spPr bwMode="auto">
          <a:xfrm>
            <a:off x="107504" y="188640"/>
            <a:ext cx="8856984" cy="60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defTabSz="914400" eaLnBrk="1" hangingPunct="1"/>
            <a:r>
              <a:rPr lang="ru-RU" altLang="ru-RU" sz="2800" b="1" kern="1200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Негативные последствия </a:t>
            </a:r>
            <a:r>
              <a:rPr lang="ru-RU" altLang="ru-RU" sz="28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разобщения направлений МБО в </a:t>
            </a:r>
            <a:r>
              <a:rPr lang="ru-RU" altLang="ru-RU" sz="2800" b="1" dirty="0">
                <a:ln w="12700">
                  <a:noFill/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ea typeface="MS Gothic" panose="020B0609070205080204" pitchFamily="49" charset="-128"/>
                <a:cs typeface="+mn-cs"/>
              </a:rPr>
              <a:t>сборных командах РФ</a:t>
            </a:r>
            <a:endParaRPr lang="ru-RU" sz="2800" kern="0" dirty="0">
              <a:ln w="12700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941168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ИТОГИ</a:t>
            </a:r>
          </a:p>
          <a:p>
            <a:pPr algn="ctr"/>
            <a:endParaRPr lang="ru-RU" i="1" dirty="0" smtClean="0"/>
          </a:p>
          <a:p>
            <a:r>
              <a:rPr lang="ru-RU" i="1" dirty="0" smtClean="0"/>
              <a:t>Ухудшение спортивных результатов </a:t>
            </a:r>
          </a:p>
          <a:p>
            <a:endParaRPr lang="ru-RU" i="1" dirty="0" smtClean="0"/>
          </a:p>
          <a:p>
            <a:r>
              <a:rPr lang="ru-RU" i="1" dirty="0" smtClean="0"/>
              <a:t>Массовое применение </a:t>
            </a:r>
            <a:r>
              <a:rPr lang="ru-RU" i="1" dirty="0"/>
              <a:t>допинга </a:t>
            </a:r>
            <a:r>
              <a:rPr lang="ru-RU" i="1" dirty="0" smtClean="0"/>
              <a:t>в сборных командах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235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48156</TotalTime>
  <Words>783</Words>
  <Application>Microsoft Office PowerPoint</Application>
  <PresentationFormat>Экран (4:3)</PresentationFormat>
  <Paragraphs>190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Пакет</vt:lpstr>
      <vt:lpstr>Основы медицинского и медико-биологического обеспечения спортивной подготовки</vt:lpstr>
      <vt:lpstr>Презентация PowerPoint</vt:lpstr>
      <vt:lpstr>Из истории появления термина  «медико-биологический»</vt:lpstr>
      <vt:lpstr>Презентация PowerPoint</vt:lpstr>
      <vt:lpstr>Презентация PowerPoint</vt:lpstr>
      <vt:lpstr>Депрессивная система организации подготовки спортивного резерва</vt:lpstr>
      <vt:lpstr>Презентация PowerPoint</vt:lpstr>
      <vt:lpstr>Разъединение направлений медико-биологического обеспечения подготовки спортсменов сборных команд РФ (приказ Минздрава России от 14.01.2013 №3н, приказ Минспорттуризма РФ от 15.03.2011 N 197)</vt:lpstr>
      <vt:lpstr>Презентация PowerPoint</vt:lpstr>
      <vt:lpstr>СОВРЕМЕННОЕ НОРМАТИВНО-ПРАВОВОЕ РЕГУЛИРОВАНИЕ МО, МБО, НМО</vt:lpstr>
      <vt:lpstr>Совершенствование государственной системы организации подготовки спортивного резерва  (концепция) </vt:lpstr>
      <vt:lpstr>Медико-биологическое обеспечение подготовки спортивного резерва (нормативно-правовая база не разработана)</vt:lpstr>
      <vt:lpstr>Презентация PowerPoint</vt:lpstr>
      <vt:lpstr>Презентация PowerPoint</vt:lpstr>
      <vt:lpstr>Кластерная государственная модель подготовки спортивного резерва</vt:lpstr>
      <vt:lpstr>Презентация PowerPoint</vt:lpstr>
    </vt:vector>
  </TitlesOfParts>
  <Company>ОКР - ЦСМ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Медико-биологическое обеспечение</dc:title>
  <dc:creator>Лидов</dc:creator>
  <cp:lastModifiedBy>Microsoft Office</cp:lastModifiedBy>
  <cp:revision>474</cp:revision>
  <cp:lastPrinted>2012-04-19T10:40:58Z</cp:lastPrinted>
  <dcterms:created xsi:type="dcterms:W3CDTF">2009-11-16T20:57:49Z</dcterms:created>
  <dcterms:modified xsi:type="dcterms:W3CDTF">2018-06-07T05:13:42Z</dcterms:modified>
</cp:coreProperties>
</file>