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3" r:id="rId3"/>
    <p:sldId id="317" r:id="rId4"/>
    <p:sldId id="318" r:id="rId5"/>
    <p:sldId id="319" r:id="rId6"/>
    <p:sldId id="320" r:id="rId7"/>
    <p:sldId id="301" r:id="rId8"/>
    <p:sldId id="312" r:id="rId9"/>
    <p:sldId id="313" r:id="rId10"/>
    <p:sldId id="314" r:id="rId11"/>
    <p:sldId id="315" r:id="rId12"/>
    <p:sldId id="284" r:id="rId13"/>
    <p:sldId id="316" r:id="rId14"/>
    <p:sldId id="285" r:id="rId15"/>
    <p:sldId id="309" r:id="rId16"/>
    <p:sldId id="310" r:id="rId17"/>
    <p:sldId id="321" r:id="rId18"/>
    <p:sldId id="322" r:id="rId19"/>
    <p:sldId id="323" r:id="rId20"/>
    <p:sldId id="324" r:id="rId21"/>
    <p:sldId id="325" r:id="rId22"/>
    <p:sldId id="326" r:id="rId23"/>
    <p:sldId id="290" r:id="rId24"/>
    <p:sldId id="291" r:id="rId25"/>
    <p:sldId id="300" r:id="rId26"/>
    <p:sldId id="308" r:id="rId27"/>
    <p:sldId id="294" r:id="rId28"/>
    <p:sldId id="303" r:id="rId29"/>
    <p:sldId id="304" r:id="rId30"/>
    <p:sldId id="305" r:id="rId31"/>
    <p:sldId id="306" r:id="rId32"/>
    <p:sldId id="307" r:id="rId33"/>
    <p:sldId id="31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5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3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3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3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6F6C3-E9AF-460E-90C8-357406BFD320}" type="doc">
      <dgm:prSet loTypeId="urn:microsoft.com/office/officeart/2005/8/layout/vList3#5" loCatId="list" qsTypeId="urn:microsoft.com/office/officeart/2005/8/quickstyle/simple1#139" qsCatId="simple" csTypeId="urn:microsoft.com/office/officeart/2005/8/colors/accent1_2#135" csCatId="accent1" phldr="1"/>
      <dgm:spPr/>
      <dgm:t>
        <a:bodyPr/>
        <a:lstStyle/>
        <a:p>
          <a:endParaRPr lang="ru-RU"/>
        </a:p>
      </dgm:t>
    </dgm:pt>
    <dgm:pt modelId="{161A93AC-76A3-4242-8325-EE366447D108}">
      <dgm:prSet/>
      <dgm:spPr/>
      <dgm:t>
        <a:bodyPr/>
        <a:lstStyle/>
        <a:p>
          <a:pPr rtl="0"/>
          <a:endParaRPr lang="ru-RU" sz="1600" b="1" dirty="0"/>
        </a:p>
      </dgm:t>
    </dgm:pt>
    <dgm:pt modelId="{1804E38A-B802-4BBA-858B-AF5BE77B130E}" type="parTrans" cxnId="{8785D01E-2354-4FED-9D00-13E4285E7D4E}">
      <dgm:prSet/>
      <dgm:spPr/>
      <dgm:t>
        <a:bodyPr/>
        <a:lstStyle/>
        <a:p>
          <a:endParaRPr lang="ru-RU"/>
        </a:p>
      </dgm:t>
    </dgm:pt>
    <dgm:pt modelId="{20BA750E-8A59-41F7-B950-A70DCA486BA6}" type="sibTrans" cxnId="{8785D01E-2354-4FED-9D00-13E4285E7D4E}">
      <dgm:prSet/>
      <dgm:spPr/>
      <dgm:t>
        <a:bodyPr/>
        <a:lstStyle/>
        <a:p>
          <a:endParaRPr lang="ru-RU"/>
        </a:p>
      </dgm:t>
    </dgm:pt>
    <dgm:pt modelId="{015C3DBB-9B5A-4DC2-8E78-723547EDE2B8}">
      <dgm:prSet custT="1"/>
      <dgm:spPr/>
      <dgm:t>
        <a:bodyPr/>
        <a:lstStyle/>
        <a:p>
          <a:pPr rtl="0"/>
          <a:r>
            <a:rPr lang="ru-RU" sz="1400" b="1" dirty="0" smtClean="0"/>
            <a:t>избыточное содержание жира (42-47% от общей калорийности рациона) за счет жиров </a:t>
          </a:r>
          <a:endParaRPr lang="ru-RU" sz="1400" dirty="0"/>
        </a:p>
      </dgm:t>
    </dgm:pt>
    <dgm:pt modelId="{CB365B5E-3D37-4C08-BB8A-87E20DE6EC4F}" type="parTrans" cxnId="{3729BE5B-4E0E-428D-9A3B-DFEFA766F08F}">
      <dgm:prSet/>
      <dgm:spPr/>
      <dgm:t>
        <a:bodyPr/>
        <a:lstStyle/>
        <a:p>
          <a:endParaRPr lang="ru-RU"/>
        </a:p>
      </dgm:t>
    </dgm:pt>
    <dgm:pt modelId="{E239E9BD-FD74-4E28-853A-B959B256D001}" type="sibTrans" cxnId="{3729BE5B-4E0E-428D-9A3B-DFEFA766F08F}">
      <dgm:prSet/>
      <dgm:spPr/>
      <dgm:t>
        <a:bodyPr/>
        <a:lstStyle/>
        <a:p>
          <a:endParaRPr lang="ru-RU"/>
        </a:p>
      </dgm:t>
    </dgm:pt>
    <dgm:pt modelId="{364352CF-22A3-419B-98F0-578914413D75}">
      <dgm:prSet custT="1"/>
      <dgm:spPr/>
      <dgm:t>
        <a:bodyPr/>
        <a:lstStyle/>
        <a:p>
          <a:pPr rtl="0"/>
          <a:r>
            <a:rPr lang="ru-RU" sz="1400" b="1" dirty="0" smtClean="0"/>
            <a:t>животного происхождения;</a:t>
          </a:r>
          <a:endParaRPr lang="ru-RU" sz="1400" dirty="0"/>
        </a:p>
      </dgm:t>
    </dgm:pt>
    <dgm:pt modelId="{B147B000-D504-4F40-BE55-AC3ACA315456}" type="parTrans" cxnId="{93E8D2B6-098E-4CB4-8935-18EE28F557A4}">
      <dgm:prSet/>
      <dgm:spPr/>
      <dgm:t>
        <a:bodyPr/>
        <a:lstStyle/>
        <a:p>
          <a:endParaRPr lang="ru-RU"/>
        </a:p>
      </dgm:t>
    </dgm:pt>
    <dgm:pt modelId="{9FFE5B98-B1EE-435D-BD50-CFA8B67F30FF}" type="sibTrans" cxnId="{93E8D2B6-098E-4CB4-8935-18EE28F557A4}">
      <dgm:prSet/>
      <dgm:spPr/>
      <dgm:t>
        <a:bodyPr/>
        <a:lstStyle/>
        <a:p>
          <a:endParaRPr lang="ru-RU"/>
        </a:p>
      </dgm:t>
    </dgm:pt>
    <dgm:pt modelId="{45566FF6-20CD-45D3-98B4-8EDE2B6B4CC2}">
      <dgm:prSet custT="1"/>
      <dgm:spPr/>
      <dgm:t>
        <a:bodyPr/>
        <a:lstStyle/>
        <a:p>
          <a:pPr rtl="0"/>
          <a:endParaRPr lang="ru-RU" sz="1000" b="1" dirty="0"/>
        </a:p>
      </dgm:t>
    </dgm:pt>
    <dgm:pt modelId="{9EDD6137-97B7-4F3B-93FA-53AA265C3DF1}" type="parTrans" cxnId="{9C1A8C40-45C0-4456-9ACB-6A75D056613B}">
      <dgm:prSet/>
      <dgm:spPr/>
      <dgm:t>
        <a:bodyPr/>
        <a:lstStyle/>
        <a:p>
          <a:endParaRPr lang="ru-RU"/>
        </a:p>
      </dgm:t>
    </dgm:pt>
    <dgm:pt modelId="{DAF5F372-EB65-4624-A692-D5753AF22E7A}" type="sibTrans" cxnId="{9C1A8C40-45C0-4456-9ACB-6A75D056613B}">
      <dgm:prSet/>
      <dgm:spPr/>
      <dgm:t>
        <a:bodyPr/>
        <a:lstStyle/>
        <a:p>
          <a:endParaRPr lang="ru-RU"/>
        </a:p>
      </dgm:t>
    </dgm:pt>
    <dgm:pt modelId="{351FC7A8-7710-4502-9367-591084C14C25}">
      <dgm:prSet custT="1"/>
      <dgm:spPr/>
      <dgm:t>
        <a:bodyPr/>
        <a:lstStyle/>
        <a:p>
          <a:pPr rtl="0"/>
          <a:r>
            <a:rPr lang="ru-RU" sz="1400" b="1" dirty="0" smtClean="0"/>
            <a:t>отношение полиненасыщенных жирных кислот к насыщенным составляет  обычно 0.18- 0,20, что в два раза ниже нормы;</a:t>
          </a:r>
          <a:endParaRPr lang="ru-RU" sz="1400" dirty="0"/>
        </a:p>
      </dgm:t>
    </dgm:pt>
    <dgm:pt modelId="{6B3CCA11-6C36-4DB4-B7E4-CFEF538160C0}" type="parTrans" cxnId="{D56BB72B-3101-4B59-B717-35108FEC991F}">
      <dgm:prSet/>
      <dgm:spPr/>
      <dgm:t>
        <a:bodyPr/>
        <a:lstStyle/>
        <a:p>
          <a:endParaRPr lang="ru-RU"/>
        </a:p>
      </dgm:t>
    </dgm:pt>
    <dgm:pt modelId="{4BF2803B-AB8C-4130-B602-6B9B380430B7}" type="sibTrans" cxnId="{D56BB72B-3101-4B59-B717-35108FEC991F}">
      <dgm:prSet/>
      <dgm:spPr/>
      <dgm:t>
        <a:bodyPr/>
        <a:lstStyle/>
        <a:p>
          <a:endParaRPr lang="ru-RU"/>
        </a:p>
      </dgm:t>
    </dgm:pt>
    <dgm:pt modelId="{B8365A7E-0A43-4ACB-AA7E-5452CB623634}">
      <dgm:prSet custT="1"/>
      <dgm:spPr/>
      <dgm:t>
        <a:bodyPr/>
        <a:lstStyle/>
        <a:p>
          <a:pPr rtl="0"/>
          <a:endParaRPr lang="ru-RU" sz="600" b="1" dirty="0"/>
        </a:p>
      </dgm:t>
    </dgm:pt>
    <dgm:pt modelId="{1DF91D9F-03F0-4DB8-B8FE-292503452A22}" type="parTrans" cxnId="{FDE7CC87-40EA-4E63-B0DF-E98A4417A56B}">
      <dgm:prSet/>
      <dgm:spPr/>
      <dgm:t>
        <a:bodyPr/>
        <a:lstStyle/>
        <a:p>
          <a:endParaRPr lang="ru-RU"/>
        </a:p>
      </dgm:t>
    </dgm:pt>
    <dgm:pt modelId="{182D35DF-97EA-4C6D-B047-92EFB2B15F7F}" type="sibTrans" cxnId="{FDE7CC87-40EA-4E63-B0DF-E98A4417A56B}">
      <dgm:prSet/>
      <dgm:spPr/>
      <dgm:t>
        <a:bodyPr/>
        <a:lstStyle/>
        <a:p>
          <a:endParaRPr lang="ru-RU"/>
        </a:p>
      </dgm:t>
    </dgm:pt>
    <dgm:pt modelId="{EB3AD796-19D5-4637-AF15-C7932640D05C}">
      <dgm:prSet custT="1"/>
      <dgm:spPr/>
      <dgm:t>
        <a:bodyPr/>
        <a:lstStyle/>
        <a:p>
          <a:pPr rtl="0"/>
          <a:r>
            <a:rPr lang="ru-RU" sz="1400" b="1" dirty="0" smtClean="0"/>
            <a:t>чрезмерно низкое потребление углеводов (38-45% от общей</a:t>
          </a:r>
          <a:endParaRPr lang="ru-RU" sz="1400" dirty="0"/>
        </a:p>
      </dgm:t>
    </dgm:pt>
    <dgm:pt modelId="{9D70978C-725E-4C9B-BC90-8DB62AEC473D}" type="parTrans" cxnId="{4A3CD7C9-C958-4040-878F-A342CD8ECD79}">
      <dgm:prSet/>
      <dgm:spPr/>
      <dgm:t>
        <a:bodyPr/>
        <a:lstStyle/>
        <a:p>
          <a:endParaRPr lang="ru-RU"/>
        </a:p>
      </dgm:t>
    </dgm:pt>
    <dgm:pt modelId="{DBFC4DE8-5D69-4E61-841D-A9F78EC81947}" type="sibTrans" cxnId="{4A3CD7C9-C958-4040-878F-A342CD8ECD79}">
      <dgm:prSet/>
      <dgm:spPr/>
      <dgm:t>
        <a:bodyPr/>
        <a:lstStyle/>
        <a:p>
          <a:endParaRPr lang="ru-RU"/>
        </a:p>
      </dgm:t>
    </dgm:pt>
    <dgm:pt modelId="{2A480F45-C9DD-49A4-BFD6-41B6F58B14F7}">
      <dgm:prSet custT="1"/>
      <dgm:spPr/>
      <dgm:t>
        <a:bodyPr/>
        <a:lstStyle/>
        <a:p>
          <a:pPr rtl="0"/>
          <a:r>
            <a:rPr lang="ru-RU" sz="1400" b="1" dirty="0" smtClean="0"/>
            <a:t>калорийности рациона);</a:t>
          </a:r>
          <a:endParaRPr lang="ru-RU" sz="1400" dirty="0"/>
        </a:p>
      </dgm:t>
    </dgm:pt>
    <dgm:pt modelId="{B49C01DF-50AB-494F-9AA6-E2E78BAA0CB9}" type="parTrans" cxnId="{1CF0B42E-8FCE-4FD4-B683-EADD0D6BDEA9}">
      <dgm:prSet/>
      <dgm:spPr/>
      <dgm:t>
        <a:bodyPr/>
        <a:lstStyle/>
        <a:p>
          <a:endParaRPr lang="ru-RU"/>
        </a:p>
      </dgm:t>
    </dgm:pt>
    <dgm:pt modelId="{F779D243-C055-488D-9A29-87C15EDCDE72}" type="sibTrans" cxnId="{1CF0B42E-8FCE-4FD4-B683-EADD0D6BDEA9}">
      <dgm:prSet/>
      <dgm:spPr/>
      <dgm:t>
        <a:bodyPr/>
        <a:lstStyle/>
        <a:p>
          <a:endParaRPr lang="ru-RU"/>
        </a:p>
      </dgm:t>
    </dgm:pt>
    <dgm:pt modelId="{539C21D3-7687-426C-A74F-83CB4D63A5A3}">
      <dgm:prSet custT="1"/>
      <dgm:spPr/>
      <dgm:t>
        <a:bodyPr/>
        <a:lstStyle/>
        <a:p>
          <a:pPr rtl="0"/>
          <a:endParaRPr lang="ru-RU" sz="600" b="1" dirty="0"/>
        </a:p>
      </dgm:t>
    </dgm:pt>
    <dgm:pt modelId="{16F3C737-45E8-4250-A58E-4601825FC756}" type="parTrans" cxnId="{B65913C2-ACD9-4FC6-88EB-F04AED38ABA6}">
      <dgm:prSet/>
      <dgm:spPr/>
      <dgm:t>
        <a:bodyPr/>
        <a:lstStyle/>
        <a:p>
          <a:endParaRPr lang="ru-RU"/>
        </a:p>
      </dgm:t>
    </dgm:pt>
    <dgm:pt modelId="{9199768D-F94E-441C-832E-AF642028AA54}" type="sibTrans" cxnId="{B65913C2-ACD9-4FC6-88EB-F04AED38ABA6}">
      <dgm:prSet/>
      <dgm:spPr/>
      <dgm:t>
        <a:bodyPr/>
        <a:lstStyle/>
        <a:p>
          <a:endParaRPr lang="ru-RU"/>
        </a:p>
      </dgm:t>
    </dgm:pt>
    <dgm:pt modelId="{8E8A1A82-A17F-4092-9AA4-1D34D6434A34}">
      <dgm:prSet custT="1"/>
      <dgm:spPr/>
      <dgm:t>
        <a:bodyPr/>
        <a:lstStyle/>
        <a:p>
          <a:pPr rtl="0"/>
          <a:r>
            <a:rPr lang="ru-RU" sz="1400" b="1" dirty="0" smtClean="0"/>
            <a:t>неадекватная обеспеченность белком (8-10% калорийности рациона);</a:t>
          </a:r>
          <a:endParaRPr lang="ru-RU" sz="1400" dirty="0"/>
        </a:p>
      </dgm:t>
    </dgm:pt>
    <dgm:pt modelId="{1BD5BC42-07CB-473B-A722-76DAED908185}" type="parTrans" cxnId="{55F06DEA-23D4-4778-A5FF-E7D2F429CDBC}">
      <dgm:prSet/>
      <dgm:spPr/>
      <dgm:t>
        <a:bodyPr/>
        <a:lstStyle/>
        <a:p>
          <a:endParaRPr lang="ru-RU"/>
        </a:p>
      </dgm:t>
    </dgm:pt>
    <dgm:pt modelId="{754721C5-647F-4CD7-AB12-1BFE4C566452}" type="sibTrans" cxnId="{55F06DEA-23D4-4778-A5FF-E7D2F429CDBC}">
      <dgm:prSet/>
      <dgm:spPr/>
      <dgm:t>
        <a:bodyPr/>
        <a:lstStyle/>
        <a:p>
          <a:endParaRPr lang="ru-RU"/>
        </a:p>
      </dgm:t>
    </dgm:pt>
    <dgm:pt modelId="{C1BF120A-4522-4D9A-88BE-A4004AE6EB45}">
      <dgm:prSet custT="1"/>
      <dgm:spPr/>
      <dgm:t>
        <a:bodyPr/>
        <a:lstStyle/>
        <a:p>
          <a:pPr rtl="0"/>
          <a:endParaRPr lang="ru-RU" sz="700" dirty="0"/>
        </a:p>
      </dgm:t>
    </dgm:pt>
    <dgm:pt modelId="{C224C19A-88AF-4490-823F-9F11784F6066}" type="parTrans" cxnId="{DAE3E196-138D-4CE5-9265-275AB3E8E012}">
      <dgm:prSet/>
      <dgm:spPr/>
      <dgm:t>
        <a:bodyPr/>
        <a:lstStyle/>
        <a:p>
          <a:endParaRPr lang="ru-RU"/>
        </a:p>
      </dgm:t>
    </dgm:pt>
    <dgm:pt modelId="{68829934-734C-4675-8729-DE1A047CD0E0}" type="sibTrans" cxnId="{DAE3E196-138D-4CE5-9265-275AB3E8E012}">
      <dgm:prSet/>
      <dgm:spPr/>
      <dgm:t>
        <a:bodyPr/>
        <a:lstStyle/>
        <a:p>
          <a:endParaRPr lang="ru-RU"/>
        </a:p>
      </dgm:t>
    </dgm:pt>
    <dgm:pt modelId="{254062C8-19DB-40E3-92E2-A85CF9237314}">
      <dgm:prSet custT="1"/>
      <dgm:spPr/>
      <dgm:t>
        <a:bodyPr/>
        <a:lstStyle/>
        <a:p>
          <a:pPr rtl="0"/>
          <a:r>
            <a:rPr lang="ru-RU" sz="1400" b="1" dirty="0" smtClean="0"/>
            <a:t>низкое содержание минеральных веществ: калия, кальция, магния, железа и др.;</a:t>
          </a:r>
          <a:endParaRPr lang="ru-RU" sz="1400" dirty="0"/>
        </a:p>
      </dgm:t>
    </dgm:pt>
    <dgm:pt modelId="{D33AA610-AD03-43DB-85B7-803E36439646}" type="parTrans" cxnId="{2AD36522-5135-44A0-A310-5576F93E2ACC}">
      <dgm:prSet/>
      <dgm:spPr/>
      <dgm:t>
        <a:bodyPr/>
        <a:lstStyle/>
        <a:p>
          <a:endParaRPr lang="ru-RU"/>
        </a:p>
      </dgm:t>
    </dgm:pt>
    <dgm:pt modelId="{64C15728-4E0B-4904-BEDB-3128EADDB59F}" type="sibTrans" cxnId="{2AD36522-5135-44A0-A310-5576F93E2ACC}">
      <dgm:prSet/>
      <dgm:spPr/>
      <dgm:t>
        <a:bodyPr/>
        <a:lstStyle/>
        <a:p>
          <a:endParaRPr lang="ru-RU"/>
        </a:p>
      </dgm:t>
    </dgm:pt>
    <dgm:pt modelId="{D7F6459D-3768-493B-84C7-2F397F77A25F}">
      <dgm:prSet custT="1"/>
      <dgm:spPr/>
      <dgm:t>
        <a:bodyPr/>
        <a:lstStyle/>
        <a:p>
          <a:pPr rtl="0"/>
          <a:endParaRPr lang="ru-RU" sz="600" dirty="0"/>
        </a:p>
      </dgm:t>
    </dgm:pt>
    <dgm:pt modelId="{AB87B14A-DBC7-4DFC-B117-6826034BA2F3}" type="parTrans" cxnId="{D151AD19-E9F4-4415-A377-002898D2C35C}">
      <dgm:prSet/>
      <dgm:spPr/>
      <dgm:t>
        <a:bodyPr/>
        <a:lstStyle/>
        <a:p>
          <a:endParaRPr lang="ru-RU"/>
        </a:p>
      </dgm:t>
    </dgm:pt>
    <dgm:pt modelId="{073FD818-2CD6-48C0-B152-0A50009D5AF5}" type="sibTrans" cxnId="{D151AD19-E9F4-4415-A377-002898D2C35C}">
      <dgm:prSet/>
      <dgm:spPr/>
      <dgm:t>
        <a:bodyPr/>
        <a:lstStyle/>
        <a:p>
          <a:endParaRPr lang="ru-RU"/>
        </a:p>
      </dgm:t>
    </dgm:pt>
    <dgm:pt modelId="{9E26011F-02B2-4712-97D9-085F799C27B6}">
      <dgm:prSet custT="1"/>
      <dgm:spPr/>
      <dgm:t>
        <a:bodyPr/>
        <a:lstStyle/>
        <a:p>
          <a:pPr rtl="0"/>
          <a:r>
            <a:rPr lang="ru-RU" sz="1400" b="1" dirty="0" smtClean="0"/>
            <a:t>нарушение соотношения кальция и фосфора (1:2,5-3), вместо 1:1;</a:t>
          </a:r>
          <a:endParaRPr lang="ru-RU" sz="1400" dirty="0"/>
        </a:p>
      </dgm:t>
    </dgm:pt>
    <dgm:pt modelId="{DC935785-26D3-4A8D-804E-D8DD3DE71220}" type="parTrans" cxnId="{9B73AA30-6452-4B71-9C9E-4F887BC47BFC}">
      <dgm:prSet/>
      <dgm:spPr/>
      <dgm:t>
        <a:bodyPr/>
        <a:lstStyle/>
        <a:p>
          <a:endParaRPr lang="ru-RU"/>
        </a:p>
      </dgm:t>
    </dgm:pt>
    <dgm:pt modelId="{B1DDD57A-62A9-4C94-BE86-D4C9C713FD04}" type="sibTrans" cxnId="{9B73AA30-6452-4B71-9C9E-4F887BC47BFC}">
      <dgm:prSet/>
      <dgm:spPr/>
      <dgm:t>
        <a:bodyPr/>
        <a:lstStyle/>
        <a:p>
          <a:endParaRPr lang="ru-RU"/>
        </a:p>
      </dgm:t>
    </dgm:pt>
    <dgm:pt modelId="{CCC804B8-42CA-4B24-B49D-554E7A6AC6DA}">
      <dgm:prSet custT="1"/>
      <dgm:spPr/>
      <dgm:t>
        <a:bodyPr/>
        <a:lstStyle/>
        <a:p>
          <a:pPr rtl="0"/>
          <a:endParaRPr lang="ru-RU" sz="600" b="1" dirty="0"/>
        </a:p>
      </dgm:t>
    </dgm:pt>
    <dgm:pt modelId="{F8891C3D-60FA-4D4C-B617-0E145F6D4D65}" type="parTrans" cxnId="{D5966373-7B60-40CF-A019-0232D20C9A94}">
      <dgm:prSet/>
      <dgm:spPr/>
      <dgm:t>
        <a:bodyPr/>
        <a:lstStyle/>
        <a:p>
          <a:endParaRPr lang="ru-RU"/>
        </a:p>
      </dgm:t>
    </dgm:pt>
    <dgm:pt modelId="{FEC1E0F2-92A3-4423-9CE3-365F09B8E272}" type="sibTrans" cxnId="{D5966373-7B60-40CF-A019-0232D20C9A94}">
      <dgm:prSet/>
      <dgm:spPr/>
      <dgm:t>
        <a:bodyPr/>
        <a:lstStyle/>
        <a:p>
          <a:endParaRPr lang="ru-RU"/>
        </a:p>
      </dgm:t>
    </dgm:pt>
    <dgm:pt modelId="{D68D8715-5F2D-48FD-9CA4-EA4513AFCB09}">
      <dgm:prSet custT="1"/>
      <dgm:spPr/>
      <dgm:t>
        <a:bodyPr/>
        <a:lstStyle/>
        <a:p>
          <a:pPr rtl="0"/>
          <a:r>
            <a:rPr lang="ru-RU" sz="1400" b="1" dirty="0" smtClean="0"/>
            <a:t>неадекватная обеспеченность витаминами, в особенности группы В. </a:t>
          </a:r>
          <a:endParaRPr lang="ru-RU" sz="1400" dirty="0"/>
        </a:p>
      </dgm:t>
    </dgm:pt>
    <dgm:pt modelId="{067C5384-3CD1-49DD-AE54-500E7900698F}" type="parTrans" cxnId="{4E16B9F1-5F94-4588-8A8A-E8D1D1F86D0D}">
      <dgm:prSet/>
      <dgm:spPr/>
      <dgm:t>
        <a:bodyPr/>
        <a:lstStyle/>
        <a:p>
          <a:endParaRPr lang="ru-RU"/>
        </a:p>
      </dgm:t>
    </dgm:pt>
    <dgm:pt modelId="{75FAF36B-DF9F-48AB-B7B0-C191FEF436F0}" type="sibTrans" cxnId="{4E16B9F1-5F94-4588-8A8A-E8D1D1F86D0D}">
      <dgm:prSet/>
      <dgm:spPr/>
      <dgm:t>
        <a:bodyPr/>
        <a:lstStyle/>
        <a:p>
          <a:endParaRPr lang="ru-RU"/>
        </a:p>
      </dgm:t>
    </dgm:pt>
    <dgm:pt modelId="{2928D14C-2419-49D6-8D7A-4746657AD069}" type="pres">
      <dgm:prSet presAssocID="{7DD6F6C3-E9AF-460E-90C8-357406BFD3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59129-C078-4856-991E-4EF9BB01B710}" type="pres">
      <dgm:prSet presAssocID="{161A93AC-76A3-4242-8325-EE366447D108}" presName="composite" presStyleCnt="0"/>
      <dgm:spPr/>
    </dgm:pt>
    <dgm:pt modelId="{E78987EA-27B8-40C2-AEE5-7B095D33487A}" type="pres">
      <dgm:prSet presAssocID="{161A93AC-76A3-4242-8325-EE366447D108}" presName="imgShp" presStyleLbl="fgImgPlace1" presStyleIdx="0" presStyleCnt="1" custScaleY="84057" custLinFactNeighborX="-2779" custLinFactNeighborY="17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C3D758-A612-45A9-9CBE-850D616F3374}" type="pres">
      <dgm:prSet presAssocID="{161A93AC-76A3-4242-8325-EE366447D108}" presName="txShp" presStyleLbl="node1" presStyleIdx="0" presStyleCnt="1" custScaleX="126378" custScaleY="175765" custLinFactNeighborX="-2295" custLinFactNeighborY="1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48085-0E2C-46F1-8688-393FC5622C82}" type="presOf" srcId="{015C3DBB-9B5A-4DC2-8E78-723547EDE2B8}" destId="{A5C3D758-A612-45A9-9CBE-850D616F3374}" srcOrd="0" destOrd="1" presId="urn:microsoft.com/office/officeart/2005/8/layout/vList3#5"/>
    <dgm:cxn modelId="{7A57A73B-7CF7-427C-BB71-CE88305E2BA8}" type="presOf" srcId="{254062C8-19DB-40E3-92E2-A85CF9237314}" destId="{A5C3D758-A612-45A9-9CBE-850D616F3374}" srcOrd="0" destOrd="11" presId="urn:microsoft.com/office/officeart/2005/8/layout/vList3#5"/>
    <dgm:cxn modelId="{3482E434-92F0-4E2D-9D06-CBA3D6D0D90B}" type="presOf" srcId="{D68D8715-5F2D-48FD-9CA4-EA4513AFCB09}" destId="{A5C3D758-A612-45A9-9CBE-850D616F3374}" srcOrd="0" destOrd="15" presId="urn:microsoft.com/office/officeart/2005/8/layout/vList3#5"/>
    <dgm:cxn modelId="{B65913C2-ACD9-4FC6-88EB-F04AED38ABA6}" srcId="{161A93AC-76A3-4242-8325-EE366447D108}" destId="{539C21D3-7687-426C-A74F-83CB4D63A5A3}" srcOrd="7" destOrd="0" parTransId="{16F3C737-45E8-4250-A58E-4601825FC756}" sibTransId="{9199768D-F94E-441C-832E-AF642028AA54}"/>
    <dgm:cxn modelId="{FDE7CC87-40EA-4E63-B0DF-E98A4417A56B}" srcId="{161A93AC-76A3-4242-8325-EE366447D108}" destId="{B8365A7E-0A43-4ACB-AA7E-5452CB623634}" srcOrd="4" destOrd="0" parTransId="{1DF91D9F-03F0-4DB8-B8FE-292503452A22}" sibTransId="{182D35DF-97EA-4C6D-B047-92EFB2B15F7F}"/>
    <dgm:cxn modelId="{9B73AA30-6452-4B71-9C9E-4F887BC47BFC}" srcId="{161A93AC-76A3-4242-8325-EE366447D108}" destId="{9E26011F-02B2-4712-97D9-085F799C27B6}" srcOrd="12" destOrd="0" parTransId="{DC935785-26D3-4A8D-804E-D8DD3DE71220}" sibTransId="{B1DDD57A-62A9-4C94-BE86-D4C9C713FD04}"/>
    <dgm:cxn modelId="{D151AD19-E9F4-4415-A377-002898D2C35C}" srcId="{161A93AC-76A3-4242-8325-EE366447D108}" destId="{D7F6459D-3768-493B-84C7-2F397F77A25F}" srcOrd="11" destOrd="0" parTransId="{AB87B14A-DBC7-4DFC-B117-6826034BA2F3}" sibTransId="{073FD818-2CD6-48C0-B152-0A50009D5AF5}"/>
    <dgm:cxn modelId="{58D0E7D6-3BFD-4730-A284-7D626B8F3BBE}" type="presOf" srcId="{364352CF-22A3-419B-98F0-578914413D75}" destId="{A5C3D758-A612-45A9-9CBE-850D616F3374}" srcOrd="0" destOrd="2" presId="urn:microsoft.com/office/officeart/2005/8/layout/vList3#5"/>
    <dgm:cxn modelId="{912EDDB4-73A3-4D2E-9F1C-EE0472363EA6}" type="presOf" srcId="{8E8A1A82-A17F-4092-9AA4-1D34D6434A34}" destId="{A5C3D758-A612-45A9-9CBE-850D616F3374}" srcOrd="0" destOrd="9" presId="urn:microsoft.com/office/officeart/2005/8/layout/vList3#5"/>
    <dgm:cxn modelId="{8785D01E-2354-4FED-9D00-13E4285E7D4E}" srcId="{7DD6F6C3-E9AF-460E-90C8-357406BFD320}" destId="{161A93AC-76A3-4242-8325-EE366447D108}" srcOrd="0" destOrd="0" parTransId="{1804E38A-B802-4BBA-858B-AF5BE77B130E}" sibTransId="{20BA750E-8A59-41F7-B950-A70DCA486BA6}"/>
    <dgm:cxn modelId="{3E90C068-B006-4A50-8B0D-106D55F562F7}" type="presOf" srcId="{161A93AC-76A3-4242-8325-EE366447D108}" destId="{A5C3D758-A612-45A9-9CBE-850D616F3374}" srcOrd="0" destOrd="0" presId="urn:microsoft.com/office/officeart/2005/8/layout/vList3#5"/>
    <dgm:cxn modelId="{9C1A8C40-45C0-4456-9ACB-6A75D056613B}" srcId="{161A93AC-76A3-4242-8325-EE366447D108}" destId="{45566FF6-20CD-45D3-98B4-8EDE2B6B4CC2}" srcOrd="2" destOrd="0" parTransId="{9EDD6137-97B7-4F3B-93FA-53AA265C3DF1}" sibTransId="{DAF5F372-EB65-4624-A692-D5753AF22E7A}"/>
    <dgm:cxn modelId="{A97138A8-5C37-4898-BE8F-86E2B4D446F0}" type="presOf" srcId="{2A480F45-C9DD-49A4-BFD6-41B6F58B14F7}" destId="{A5C3D758-A612-45A9-9CBE-850D616F3374}" srcOrd="0" destOrd="7" presId="urn:microsoft.com/office/officeart/2005/8/layout/vList3#5"/>
    <dgm:cxn modelId="{A6DC9FB4-CC3A-4B97-8A4D-B40E8A48AF2D}" type="presOf" srcId="{B8365A7E-0A43-4ACB-AA7E-5452CB623634}" destId="{A5C3D758-A612-45A9-9CBE-850D616F3374}" srcOrd="0" destOrd="5" presId="urn:microsoft.com/office/officeart/2005/8/layout/vList3#5"/>
    <dgm:cxn modelId="{D5966373-7B60-40CF-A019-0232D20C9A94}" srcId="{161A93AC-76A3-4242-8325-EE366447D108}" destId="{CCC804B8-42CA-4B24-B49D-554E7A6AC6DA}" srcOrd="13" destOrd="0" parTransId="{F8891C3D-60FA-4D4C-B617-0E145F6D4D65}" sibTransId="{FEC1E0F2-92A3-4423-9CE3-365F09B8E272}"/>
    <dgm:cxn modelId="{907BBB6A-3364-404A-B2C4-882E6C7C2391}" type="presOf" srcId="{7DD6F6C3-E9AF-460E-90C8-357406BFD320}" destId="{2928D14C-2419-49D6-8D7A-4746657AD069}" srcOrd="0" destOrd="0" presId="urn:microsoft.com/office/officeart/2005/8/layout/vList3#5"/>
    <dgm:cxn modelId="{51EB194F-74A5-4FE4-A3F9-2E5E3D595FD0}" type="presOf" srcId="{CCC804B8-42CA-4B24-B49D-554E7A6AC6DA}" destId="{A5C3D758-A612-45A9-9CBE-850D616F3374}" srcOrd="0" destOrd="14" presId="urn:microsoft.com/office/officeart/2005/8/layout/vList3#5"/>
    <dgm:cxn modelId="{4A3CD7C9-C958-4040-878F-A342CD8ECD79}" srcId="{161A93AC-76A3-4242-8325-EE366447D108}" destId="{EB3AD796-19D5-4637-AF15-C7932640D05C}" srcOrd="5" destOrd="0" parTransId="{9D70978C-725E-4C9B-BC90-8DB62AEC473D}" sibTransId="{DBFC4DE8-5D69-4E61-841D-A9F78EC81947}"/>
    <dgm:cxn modelId="{9F013CF8-4005-4C09-B506-E509551D670C}" type="presOf" srcId="{539C21D3-7687-426C-A74F-83CB4D63A5A3}" destId="{A5C3D758-A612-45A9-9CBE-850D616F3374}" srcOrd="0" destOrd="8" presId="urn:microsoft.com/office/officeart/2005/8/layout/vList3#5"/>
    <dgm:cxn modelId="{4E16B9F1-5F94-4588-8A8A-E8D1D1F86D0D}" srcId="{161A93AC-76A3-4242-8325-EE366447D108}" destId="{D68D8715-5F2D-48FD-9CA4-EA4513AFCB09}" srcOrd="14" destOrd="0" parTransId="{067C5384-3CD1-49DD-AE54-500E7900698F}" sibTransId="{75FAF36B-DF9F-48AB-B7B0-C191FEF436F0}"/>
    <dgm:cxn modelId="{DAE3E196-138D-4CE5-9265-275AB3E8E012}" srcId="{161A93AC-76A3-4242-8325-EE366447D108}" destId="{C1BF120A-4522-4D9A-88BE-A4004AE6EB45}" srcOrd="9" destOrd="0" parTransId="{C224C19A-88AF-4490-823F-9F11784F6066}" sibTransId="{68829934-734C-4675-8729-DE1A047CD0E0}"/>
    <dgm:cxn modelId="{93E8D2B6-098E-4CB4-8935-18EE28F557A4}" srcId="{161A93AC-76A3-4242-8325-EE366447D108}" destId="{364352CF-22A3-419B-98F0-578914413D75}" srcOrd="1" destOrd="0" parTransId="{B147B000-D504-4F40-BE55-AC3ACA315456}" sibTransId="{9FFE5B98-B1EE-435D-BD50-CFA8B67F30FF}"/>
    <dgm:cxn modelId="{759B98DC-1056-46C8-847D-BE15FD6F1CE1}" type="presOf" srcId="{C1BF120A-4522-4D9A-88BE-A4004AE6EB45}" destId="{A5C3D758-A612-45A9-9CBE-850D616F3374}" srcOrd="0" destOrd="10" presId="urn:microsoft.com/office/officeart/2005/8/layout/vList3#5"/>
    <dgm:cxn modelId="{C55C4730-EECA-4F69-9534-F3EF67C5C074}" type="presOf" srcId="{EB3AD796-19D5-4637-AF15-C7932640D05C}" destId="{A5C3D758-A612-45A9-9CBE-850D616F3374}" srcOrd="0" destOrd="6" presId="urn:microsoft.com/office/officeart/2005/8/layout/vList3#5"/>
    <dgm:cxn modelId="{ADB206C9-52E1-4B0F-8273-AC9748994595}" type="presOf" srcId="{45566FF6-20CD-45D3-98B4-8EDE2B6B4CC2}" destId="{A5C3D758-A612-45A9-9CBE-850D616F3374}" srcOrd="0" destOrd="3" presId="urn:microsoft.com/office/officeart/2005/8/layout/vList3#5"/>
    <dgm:cxn modelId="{AA6626F4-60CA-4414-A9D5-AE0EC9F0AD59}" type="presOf" srcId="{9E26011F-02B2-4712-97D9-085F799C27B6}" destId="{A5C3D758-A612-45A9-9CBE-850D616F3374}" srcOrd="0" destOrd="13" presId="urn:microsoft.com/office/officeart/2005/8/layout/vList3#5"/>
    <dgm:cxn modelId="{D56BB72B-3101-4B59-B717-35108FEC991F}" srcId="{161A93AC-76A3-4242-8325-EE366447D108}" destId="{351FC7A8-7710-4502-9367-591084C14C25}" srcOrd="3" destOrd="0" parTransId="{6B3CCA11-6C36-4DB4-B7E4-CFEF538160C0}" sibTransId="{4BF2803B-AB8C-4130-B602-6B9B380430B7}"/>
    <dgm:cxn modelId="{1CF0B42E-8FCE-4FD4-B683-EADD0D6BDEA9}" srcId="{161A93AC-76A3-4242-8325-EE366447D108}" destId="{2A480F45-C9DD-49A4-BFD6-41B6F58B14F7}" srcOrd="6" destOrd="0" parTransId="{B49C01DF-50AB-494F-9AA6-E2E78BAA0CB9}" sibTransId="{F779D243-C055-488D-9A29-87C15EDCDE72}"/>
    <dgm:cxn modelId="{3729BE5B-4E0E-428D-9A3B-DFEFA766F08F}" srcId="{161A93AC-76A3-4242-8325-EE366447D108}" destId="{015C3DBB-9B5A-4DC2-8E78-723547EDE2B8}" srcOrd="0" destOrd="0" parTransId="{CB365B5E-3D37-4C08-BB8A-87E20DE6EC4F}" sibTransId="{E239E9BD-FD74-4E28-853A-B959B256D001}"/>
    <dgm:cxn modelId="{55F06DEA-23D4-4778-A5FF-E7D2F429CDBC}" srcId="{161A93AC-76A3-4242-8325-EE366447D108}" destId="{8E8A1A82-A17F-4092-9AA4-1D34D6434A34}" srcOrd="8" destOrd="0" parTransId="{1BD5BC42-07CB-473B-A722-76DAED908185}" sibTransId="{754721C5-647F-4CD7-AB12-1BFE4C566452}"/>
    <dgm:cxn modelId="{2AD36522-5135-44A0-A310-5576F93E2ACC}" srcId="{161A93AC-76A3-4242-8325-EE366447D108}" destId="{254062C8-19DB-40E3-92E2-A85CF9237314}" srcOrd="10" destOrd="0" parTransId="{D33AA610-AD03-43DB-85B7-803E36439646}" sibTransId="{64C15728-4E0B-4904-BEDB-3128EADDB59F}"/>
    <dgm:cxn modelId="{0DF4082B-0519-4A49-8996-0FFF039E511C}" type="presOf" srcId="{351FC7A8-7710-4502-9367-591084C14C25}" destId="{A5C3D758-A612-45A9-9CBE-850D616F3374}" srcOrd="0" destOrd="4" presId="urn:microsoft.com/office/officeart/2005/8/layout/vList3#5"/>
    <dgm:cxn modelId="{A4628313-1BBF-4261-B797-2A8AC28A5850}" type="presOf" srcId="{D7F6459D-3768-493B-84C7-2F397F77A25F}" destId="{A5C3D758-A612-45A9-9CBE-850D616F3374}" srcOrd="0" destOrd="12" presId="urn:microsoft.com/office/officeart/2005/8/layout/vList3#5"/>
    <dgm:cxn modelId="{E87ADA67-8608-4276-A31D-6F6B51C5924B}" type="presParOf" srcId="{2928D14C-2419-49D6-8D7A-4746657AD069}" destId="{2A959129-C078-4856-991E-4EF9BB01B710}" srcOrd="0" destOrd="0" presId="urn:microsoft.com/office/officeart/2005/8/layout/vList3#5"/>
    <dgm:cxn modelId="{A72DBB4B-CBA4-40EA-B202-336AA05097FE}" type="presParOf" srcId="{2A959129-C078-4856-991E-4EF9BB01B710}" destId="{E78987EA-27B8-40C2-AEE5-7B095D33487A}" srcOrd="0" destOrd="0" presId="urn:microsoft.com/office/officeart/2005/8/layout/vList3#5"/>
    <dgm:cxn modelId="{D6D69609-9249-40B6-B42A-D0AE869878BF}" type="presParOf" srcId="{2A959129-C078-4856-991E-4EF9BB01B710}" destId="{A5C3D758-A612-45A9-9CBE-850D616F3374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C152B-E2FB-43B8-9CBF-DE53F1A76BCD}" type="doc">
      <dgm:prSet loTypeId="urn:microsoft.com/office/officeart/2005/8/layout/vList2" loCatId="list" qsTypeId="urn:microsoft.com/office/officeart/2005/8/quickstyle/simple1#137" qsCatId="simple" csTypeId="urn:microsoft.com/office/officeart/2005/8/colors/accent1_2#133" csCatId="accent1" phldr="1"/>
      <dgm:spPr/>
      <dgm:t>
        <a:bodyPr/>
        <a:lstStyle/>
        <a:p>
          <a:endParaRPr lang="ru-RU"/>
        </a:p>
      </dgm:t>
    </dgm:pt>
    <dgm:pt modelId="{D222BF0B-769A-4B50-BFF9-537FC38FD56D}">
      <dgm:prSet custT="1"/>
      <dgm:spPr/>
      <dgm:t>
        <a:bodyPr/>
        <a:lstStyle/>
        <a:p>
          <a:pPr rtl="0"/>
          <a:r>
            <a:rPr lang="ru-RU" sz="2000" dirty="0" smtClean="0"/>
            <a:t>активация аэробного окисления и </a:t>
          </a:r>
          <a:r>
            <a:rPr lang="en-US" sz="2000" dirty="0" smtClean="0"/>
            <a:t>c</a:t>
          </a:r>
          <a:r>
            <a:rPr lang="ru-RU" sz="2000" dirty="0" err="1" smtClean="0"/>
            <a:t>опряженного</a:t>
          </a:r>
          <a:r>
            <a:rPr lang="en-US" sz="2000" dirty="0" smtClean="0"/>
            <a:t> </a:t>
          </a:r>
          <a:r>
            <a:rPr lang="ru-RU" sz="2000" dirty="0" err="1" smtClean="0"/>
            <a:t>фосфорилирования</a:t>
          </a:r>
          <a:r>
            <a:rPr lang="ru-RU" sz="2000" dirty="0" smtClean="0"/>
            <a:t>; </a:t>
          </a:r>
          <a:endParaRPr lang="en-US" sz="2000" dirty="0"/>
        </a:p>
      </dgm:t>
    </dgm:pt>
    <dgm:pt modelId="{947F9BBE-B8AA-40F8-96EC-0EFE77009E5A}" type="parTrans" cxnId="{45A00526-F029-4F65-AF57-0C1DA9B436C1}">
      <dgm:prSet/>
      <dgm:spPr/>
      <dgm:t>
        <a:bodyPr/>
        <a:lstStyle/>
        <a:p>
          <a:endParaRPr lang="ru-RU" sz="2000"/>
        </a:p>
      </dgm:t>
    </dgm:pt>
    <dgm:pt modelId="{5900B58D-4DFA-45E7-80D3-2A10795729C9}" type="sibTrans" cxnId="{45A00526-F029-4F65-AF57-0C1DA9B436C1}">
      <dgm:prSet/>
      <dgm:spPr/>
      <dgm:t>
        <a:bodyPr/>
        <a:lstStyle/>
        <a:p>
          <a:endParaRPr lang="ru-RU" sz="2000"/>
        </a:p>
      </dgm:t>
    </dgm:pt>
    <dgm:pt modelId="{2ED901AB-890A-4164-8B7C-CE689ADEE059}">
      <dgm:prSet custT="1"/>
      <dgm:spPr/>
      <dgm:t>
        <a:bodyPr/>
        <a:lstStyle/>
        <a:p>
          <a:pPr rtl="0"/>
          <a:r>
            <a:rPr lang="ru-RU" sz="2000" dirty="0" smtClean="0"/>
            <a:t>активация процессов </a:t>
          </a:r>
          <a:r>
            <a:rPr lang="ru-RU" sz="2000" dirty="0" err="1" smtClean="0"/>
            <a:t>трансгликозилазных</a:t>
          </a:r>
          <a:r>
            <a:rPr lang="ru-RU" sz="2000" dirty="0" smtClean="0"/>
            <a:t>  реакций;</a:t>
          </a:r>
          <a:endParaRPr lang="ru-RU" sz="2000" dirty="0"/>
        </a:p>
      </dgm:t>
    </dgm:pt>
    <dgm:pt modelId="{899E76F3-8E19-4913-8323-FFE8CD2FDC7D}" type="parTrans" cxnId="{9F73F08B-1B53-44AF-A69E-5CBC83193EC0}">
      <dgm:prSet/>
      <dgm:spPr/>
      <dgm:t>
        <a:bodyPr/>
        <a:lstStyle/>
        <a:p>
          <a:endParaRPr lang="ru-RU" sz="2000"/>
        </a:p>
      </dgm:t>
    </dgm:pt>
    <dgm:pt modelId="{17FEDCFD-4C68-48A1-A532-F64DD545F358}" type="sibTrans" cxnId="{9F73F08B-1B53-44AF-A69E-5CBC83193EC0}">
      <dgm:prSet/>
      <dgm:spPr/>
      <dgm:t>
        <a:bodyPr/>
        <a:lstStyle/>
        <a:p>
          <a:endParaRPr lang="ru-RU" sz="2000"/>
        </a:p>
      </dgm:t>
    </dgm:pt>
    <dgm:pt modelId="{2D89C05C-CABE-4E55-AAB3-DB5070B9EE2C}">
      <dgm:prSet custT="1"/>
      <dgm:spPr/>
      <dgm:t>
        <a:bodyPr/>
        <a:lstStyle/>
        <a:p>
          <a:pPr rtl="0"/>
          <a:r>
            <a:rPr lang="ru-RU" sz="2000" dirty="0" smtClean="0"/>
            <a:t>активация процессов биосинтеза </a:t>
          </a:r>
          <a:r>
            <a:rPr lang="ru-RU" sz="2000" dirty="0" err="1" smtClean="0"/>
            <a:t>коэнзимных</a:t>
          </a:r>
          <a:r>
            <a:rPr lang="ru-RU" sz="2000" dirty="0" smtClean="0"/>
            <a:t> форм;</a:t>
          </a:r>
          <a:endParaRPr lang="ru-RU" sz="2000" dirty="0"/>
        </a:p>
      </dgm:t>
    </dgm:pt>
    <dgm:pt modelId="{D417C15A-E74D-4685-899B-A74846E26BD1}" type="parTrans" cxnId="{D5BDD61A-4ACC-47C4-BCA3-2EE25792452A}">
      <dgm:prSet/>
      <dgm:spPr/>
      <dgm:t>
        <a:bodyPr/>
        <a:lstStyle/>
        <a:p>
          <a:endParaRPr lang="ru-RU" sz="2000"/>
        </a:p>
      </dgm:t>
    </dgm:pt>
    <dgm:pt modelId="{C4BA8E5C-055F-4F2A-8C13-BE3710BC17BD}" type="sibTrans" cxnId="{D5BDD61A-4ACC-47C4-BCA3-2EE25792452A}">
      <dgm:prSet/>
      <dgm:spPr/>
      <dgm:t>
        <a:bodyPr/>
        <a:lstStyle/>
        <a:p>
          <a:endParaRPr lang="ru-RU" sz="2000"/>
        </a:p>
      </dgm:t>
    </dgm:pt>
    <dgm:pt modelId="{28F3B083-C937-4795-BE57-6C7DFA68290F}">
      <dgm:prSet custT="1"/>
      <dgm:spPr/>
      <dgm:t>
        <a:bodyPr/>
        <a:lstStyle/>
        <a:p>
          <a:pPr rtl="0"/>
          <a:r>
            <a:rPr lang="ru-RU" sz="2000" dirty="0" smtClean="0"/>
            <a:t>активация </a:t>
          </a:r>
          <a:r>
            <a:rPr lang="ru-RU" sz="2000" dirty="0" err="1" smtClean="0"/>
            <a:t>АТФ-азных</a:t>
          </a:r>
          <a:r>
            <a:rPr lang="ru-RU" sz="2000" dirty="0" smtClean="0"/>
            <a:t> реакций;</a:t>
          </a:r>
          <a:endParaRPr lang="ru-RU" sz="2000" dirty="0"/>
        </a:p>
      </dgm:t>
    </dgm:pt>
    <dgm:pt modelId="{F36913E9-9528-4EAB-A7BD-F32344CB39E6}" type="parTrans" cxnId="{3A361313-BD61-43E0-9ECE-096A3A5AA429}">
      <dgm:prSet/>
      <dgm:spPr/>
      <dgm:t>
        <a:bodyPr/>
        <a:lstStyle/>
        <a:p>
          <a:endParaRPr lang="ru-RU" sz="2000"/>
        </a:p>
      </dgm:t>
    </dgm:pt>
    <dgm:pt modelId="{BFCD94D9-D377-4825-B236-CF546C867ABC}" type="sibTrans" cxnId="{3A361313-BD61-43E0-9ECE-096A3A5AA429}">
      <dgm:prSet/>
      <dgm:spPr/>
      <dgm:t>
        <a:bodyPr/>
        <a:lstStyle/>
        <a:p>
          <a:endParaRPr lang="ru-RU" sz="2000"/>
        </a:p>
      </dgm:t>
    </dgm:pt>
    <dgm:pt modelId="{ABC5F62A-592D-4437-8569-C2E8D3A6D708}">
      <dgm:prSet custT="1"/>
      <dgm:spPr/>
      <dgm:t>
        <a:bodyPr/>
        <a:lstStyle/>
        <a:p>
          <a:pPr rtl="0"/>
          <a:r>
            <a:rPr lang="ru-RU" sz="2000" dirty="0" smtClean="0"/>
            <a:t>активация накопления миоглобина.</a:t>
          </a:r>
          <a:endParaRPr lang="ru-RU" sz="2000" dirty="0"/>
        </a:p>
      </dgm:t>
    </dgm:pt>
    <dgm:pt modelId="{B1D9E09F-05C0-4733-BA74-2612BC5923BF}" type="parTrans" cxnId="{93F3623F-4C38-4787-8FCB-CFE8A9602F38}">
      <dgm:prSet/>
      <dgm:spPr/>
      <dgm:t>
        <a:bodyPr/>
        <a:lstStyle/>
        <a:p>
          <a:endParaRPr lang="ru-RU" sz="2000"/>
        </a:p>
      </dgm:t>
    </dgm:pt>
    <dgm:pt modelId="{FA17C675-C048-405D-9312-765D1CE1CBCB}" type="sibTrans" cxnId="{93F3623F-4C38-4787-8FCB-CFE8A9602F38}">
      <dgm:prSet/>
      <dgm:spPr/>
      <dgm:t>
        <a:bodyPr/>
        <a:lstStyle/>
        <a:p>
          <a:endParaRPr lang="ru-RU" sz="2000"/>
        </a:p>
      </dgm:t>
    </dgm:pt>
    <dgm:pt modelId="{DE7D2F67-DC41-492F-8863-FA36B852D59C}" type="pres">
      <dgm:prSet presAssocID="{0DDC152B-E2FB-43B8-9CBF-DE53F1A76B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D87A1B-FC9B-4EF6-A5A6-1E820198DB81}" type="pres">
      <dgm:prSet presAssocID="{D222BF0B-769A-4B50-BFF9-537FC38FD56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2B23B-7CF5-4B11-B5C0-54BD27EA212E}" type="pres">
      <dgm:prSet presAssocID="{5900B58D-4DFA-45E7-80D3-2A10795729C9}" presName="spacer" presStyleCnt="0"/>
      <dgm:spPr/>
    </dgm:pt>
    <dgm:pt modelId="{8431CA50-738B-4680-9D8D-B0A8884DA6E8}" type="pres">
      <dgm:prSet presAssocID="{2ED901AB-890A-4164-8B7C-CE689ADEE05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8FF35-B2DB-4347-8CB8-993E9B3A1FA5}" type="pres">
      <dgm:prSet presAssocID="{17FEDCFD-4C68-48A1-A532-F64DD545F358}" presName="spacer" presStyleCnt="0"/>
      <dgm:spPr/>
    </dgm:pt>
    <dgm:pt modelId="{FBF9D4F3-1DFD-492A-9FDF-2784F5DB7E38}" type="pres">
      <dgm:prSet presAssocID="{2D89C05C-CABE-4E55-AAB3-DB5070B9EE2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082FD-4D11-4885-8FD8-63E5585DFA42}" type="pres">
      <dgm:prSet presAssocID="{C4BA8E5C-055F-4F2A-8C13-BE3710BC17BD}" presName="spacer" presStyleCnt="0"/>
      <dgm:spPr/>
    </dgm:pt>
    <dgm:pt modelId="{858018F5-6BB4-4B44-943A-0943A13C33B9}" type="pres">
      <dgm:prSet presAssocID="{28F3B083-C937-4795-BE57-6C7DFA68290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E482A-A6B0-4A36-82E1-81857B29FFFF}" type="pres">
      <dgm:prSet presAssocID="{BFCD94D9-D377-4825-B236-CF546C867ABC}" presName="spacer" presStyleCnt="0"/>
      <dgm:spPr/>
    </dgm:pt>
    <dgm:pt modelId="{9AF52E8C-BA10-4D6C-A33E-C4941A74BC1A}" type="pres">
      <dgm:prSet presAssocID="{ABC5F62A-592D-4437-8569-C2E8D3A6D70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BE555-9254-49B2-9968-7D01DD224AE3}" type="presOf" srcId="{D222BF0B-769A-4B50-BFF9-537FC38FD56D}" destId="{43D87A1B-FC9B-4EF6-A5A6-1E820198DB81}" srcOrd="0" destOrd="0" presId="urn:microsoft.com/office/officeart/2005/8/layout/vList2"/>
    <dgm:cxn modelId="{AF29F4DF-0F45-4528-B984-4E25895EBED0}" type="presOf" srcId="{28F3B083-C937-4795-BE57-6C7DFA68290F}" destId="{858018F5-6BB4-4B44-943A-0943A13C33B9}" srcOrd="0" destOrd="0" presId="urn:microsoft.com/office/officeart/2005/8/layout/vList2"/>
    <dgm:cxn modelId="{9035789A-418F-4C55-BAE2-4366B0C792AF}" type="presOf" srcId="{2ED901AB-890A-4164-8B7C-CE689ADEE059}" destId="{8431CA50-738B-4680-9D8D-B0A8884DA6E8}" srcOrd="0" destOrd="0" presId="urn:microsoft.com/office/officeart/2005/8/layout/vList2"/>
    <dgm:cxn modelId="{93F3623F-4C38-4787-8FCB-CFE8A9602F38}" srcId="{0DDC152B-E2FB-43B8-9CBF-DE53F1A76BCD}" destId="{ABC5F62A-592D-4437-8569-C2E8D3A6D708}" srcOrd="4" destOrd="0" parTransId="{B1D9E09F-05C0-4733-BA74-2612BC5923BF}" sibTransId="{FA17C675-C048-405D-9312-765D1CE1CBCB}"/>
    <dgm:cxn modelId="{9F73F08B-1B53-44AF-A69E-5CBC83193EC0}" srcId="{0DDC152B-E2FB-43B8-9CBF-DE53F1A76BCD}" destId="{2ED901AB-890A-4164-8B7C-CE689ADEE059}" srcOrd="1" destOrd="0" parTransId="{899E76F3-8E19-4913-8323-FFE8CD2FDC7D}" sibTransId="{17FEDCFD-4C68-48A1-A532-F64DD545F358}"/>
    <dgm:cxn modelId="{35B95ADF-B9C2-48B6-A94B-5F06DF4916E7}" type="presOf" srcId="{0DDC152B-E2FB-43B8-9CBF-DE53F1A76BCD}" destId="{DE7D2F67-DC41-492F-8863-FA36B852D59C}" srcOrd="0" destOrd="0" presId="urn:microsoft.com/office/officeart/2005/8/layout/vList2"/>
    <dgm:cxn modelId="{B5C7E45E-E435-4FE1-B2D6-04B465032396}" type="presOf" srcId="{ABC5F62A-592D-4437-8569-C2E8D3A6D708}" destId="{9AF52E8C-BA10-4D6C-A33E-C4941A74BC1A}" srcOrd="0" destOrd="0" presId="urn:microsoft.com/office/officeart/2005/8/layout/vList2"/>
    <dgm:cxn modelId="{7D0817DE-8B1D-4B65-9331-2D55E6EEB0A1}" type="presOf" srcId="{2D89C05C-CABE-4E55-AAB3-DB5070B9EE2C}" destId="{FBF9D4F3-1DFD-492A-9FDF-2784F5DB7E38}" srcOrd="0" destOrd="0" presId="urn:microsoft.com/office/officeart/2005/8/layout/vList2"/>
    <dgm:cxn modelId="{D5BDD61A-4ACC-47C4-BCA3-2EE25792452A}" srcId="{0DDC152B-E2FB-43B8-9CBF-DE53F1A76BCD}" destId="{2D89C05C-CABE-4E55-AAB3-DB5070B9EE2C}" srcOrd="2" destOrd="0" parTransId="{D417C15A-E74D-4685-899B-A74846E26BD1}" sibTransId="{C4BA8E5C-055F-4F2A-8C13-BE3710BC17BD}"/>
    <dgm:cxn modelId="{45A00526-F029-4F65-AF57-0C1DA9B436C1}" srcId="{0DDC152B-E2FB-43B8-9CBF-DE53F1A76BCD}" destId="{D222BF0B-769A-4B50-BFF9-537FC38FD56D}" srcOrd="0" destOrd="0" parTransId="{947F9BBE-B8AA-40F8-96EC-0EFE77009E5A}" sibTransId="{5900B58D-4DFA-45E7-80D3-2A10795729C9}"/>
    <dgm:cxn modelId="{3A361313-BD61-43E0-9ECE-096A3A5AA429}" srcId="{0DDC152B-E2FB-43B8-9CBF-DE53F1A76BCD}" destId="{28F3B083-C937-4795-BE57-6C7DFA68290F}" srcOrd="3" destOrd="0" parTransId="{F36913E9-9528-4EAB-A7BD-F32344CB39E6}" sibTransId="{BFCD94D9-D377-4825-B236-CF546C867ABC}"/>
    <dgm:cxn modelId="{53F19096-9569-4A83-93AC-3ED3E5B1635C}" type="presParOf" srcId="{DE7D2F67-DC41-492F-8863-FA36B852D59C}" destId="{43D87A1B-FC9B-4EF6-A5A6-1E820198DB81}" srcOrd="0" destOrd="0" presId="urn:microsoft.com/office/officeart/2005/8/layout/vList2"/>
    <dgm:cxn modelId="{5ED0EC92-08EB-4F97-93D5-360DB45A1D42}" type="presParOf" srcId="{DE7D2F67-DC41-492F-8863-FA36B852D59C}" destId="{FB82B23B-7CF5-4B11-B5C0-54BD27EA212E}" srcOrd="1" destOrd="0" presId="urn:microsoft.com/office/officeart/2005/8/layout/vList2"/>
    <dgm:cxn modelId="{9A6917FE-64B9-45DB-A87D-5E24ADE08CFC}" type="presParOf" srcId="{DE7D2F67-DC41-492F-8863-FA36B852D59C}" destId="{8431CA50-738B-4680-9D8D-B0A8884DA6E8}" srcOrd="2" destOrd="0" presId="urn:microsoft.com/office/officeart/2005/8/layout/vList2"/>
    <dgm:cxn modelId="{B3800A9E-BD34-4115-B7BF-98DDAEA6D005}" type="presParOf" srcId="{DE7D2F67-DC41-492F-8863-FA36B852D59C}" destId="{FFE8FF35-B2DB-4347-8CB8-993E9B3A1FA5}" srcOrd="3" destOrd="0" presId="urn:microsoft.com/office/officeart/2005/8/layout/vList2"/>
    <dgm:cxn modelId="{8F230254-4D84-4D83-8707-B6AE1DA8527E}" type="presParOf" srcId="{DE7D2F67-DC41-492F-8863-FA36B852D59C}" destId="{FBF9D4F3-1DFD-492A-9FDF-2784F5DB7E38}" srcOrd="4" destOrd="0" presId="urn:microsoft.com/office/officeart/2005/8/layout/vList2"/>
    <dgm:cxn modelId="{5517997E-2D81-434E-B734-75C4A47FD2B0}" type="presParOf" srcId="{DE7D2F67-DC41-492F-8863-FA36B852D59C}" destId="{571082FD-4D11-4885-8FD8-63E5585DFA42}" srcOrd="5" destOrd="0" presId="urn:microsoft.com/office/officeart/2005/8/layout/vList2"/>
    <dgm:cxn modelId="{EEFC4FD4-9280-44FD-BB67-8DD9F0A4B948}" type="presParOf" srcId="{DE7D2F67-DC41-492F-8863-FA36B852D59C}" destId="{858018F5-6BB4-4B44-943A-0943A13C33B9}" srcOrd="6" destOrd="0" presId="urn:microsoft.com/office/officeart/2005/8/layout/vList2"/>
    <dgm:cxn modelId="{800EAFC7-A7F2-477B-81A8-5F682B6E4A0C}" type="presParOf" srcId="{DE7D2F67-DC41-492F-8863-FA36B852D59C}" destId="{31AE482A-A6B0-4A36-82E1-81857B29FFFF}" srcOrd="7" destOrd="0" presId="urn:microsoft.com/office/officeart/2005/8/layout/vList2"/>
    <dgm:cxn modelId="{4B289A65-FE91-45F5-AC55-A07B44DD6E17}" type="presParOf" srcId="{DE7D2F67-DC41-492F-8863-FA36B852D59C}" destId="{9AF52E8C-BA10-4D6C-A33E-C4941A74BC1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F232BF-AE43-4F1C-A3AA-B03CBB821CE4}" type="doc">
      <dgm:prSet loTypeId="urn:microsoft.com/office/officeart/2005/8/layout/vList2" loCatId="list" qsTypeId="urn:microsoft.com/office/officeart/2005/8/quickstyle/simple1#138" qsCatId="simple" csTypeId="urn:microsoft.com/office/officeart/2005/8/colors/accent1_2#134" csCatId="accent1" phldr="1"/>
      <dgm:spPr/>
      <dgm:t>
        <a:bodyPr/>
        <a:lstStyle/>
        <a:p>
          <a:endParaRPr lang="ru-RU"/>
        </a:p>
      </dgm:t>
    </dgm:pt>
    <dgm:pt modelId="{B5E3AB80-74BD-4933-808C-376AD85F22DC}">
      <dgm:prSet custT="1"/>
      <dgm:spPr/>
      <dgm:t>
        <a:bodyPr/>
        <a:lstStyle/>
        <a:p>
          <a:pPr rtl="0"/>
          <a:r>
            <a:rPr lang="ru-RU" sz="1400" b="1" dirty="0" smtClean="0"/>
            <a:t> - особенностей метаболизма;</a:t>
          </a:r>
          <a:endParaRPr lang="ru-RU" sz="1400" dirty="0"/>
        </a:p>
      </dgm:t>
    </dgm:pt>
    <dgm:pt modelId="{1D95EA62-6CBC-4F5D-93FF-DADFCC54CD15}" type="parTrans" cxnId="{73115AA2-4E11-43D4-960E-03CD9D1C5AB1}">
      <dgm:prSet/>
      <dgm:spPr/>
      <dgm:t>
        <a:bodyPr/>
        <a:lstStyle/>
        <a:p>
          <a:endParaRPr lang="ru-RU" sz="3600"/>
        </a:p>
      </dgm:t>
    </dgm:pt>
    <dgm:pt modelId="{3C9A83C7-BA8A-461A-8C06-39D8D7D32032}" type="sibTrans" cxnId="{73115AA2-4E11-43D4-960E-03CD9D1C5AB1}">
      <dgm:prSet/>
      <dgm:spPr/>
      <dgm:t>
        <a:bodyPr/>
        <a:lstStyle/>
        <a:p>
          <a:endParaRPr lang="ru-RU" sz="3600"/>
        </a:p>
      </dgm:t>
    </dgm:pt>
    <dgm:pt modelId="{53FA2E52-6138-4E01-A763-6556B0055247}">
      <dgm:prSet custT="1"/>
      <dgm:spPr/>
      <dgm:t>
        <a:bodyPr/>
        <a:lstStyle/>
        <a:p>
          <a:pPr rtl="0"/>
          <a:r>
            <a:rPr lang="ru-RU" sz="1400" b="1" dirty="0" smtClean="0"/>
            <a:t>- генетического статуса;</a:t>
          </a:r>
          <a:endParaRPr lang="ru-RU" sz="1400" dirty="0"/>
        </a:p>
      </dgm:t>
    </dgm:pt>
    <dgm:pt modelId="{5E5A0C7D-C1F0-4FDA-B37B-A34429CE13A3}" type="parTrans" cxnId="{C722ACBA-381D-408D-A7EA-8FD3C83086A9}">
      <dgm:prSet/>
      <dgm:spPr/>
      <dgm:t>
        <a:bodyPr/>
        <a:lstStyle/>
        <a:p>
          <a:endParaRPr lang="ru-RU" sz="3600"/>
        </a:p>
      </dgm:t>
    </dgm:pt>
    <dgm:pt modelId="{CD828B7B-7D27-4A15-9C92-418380526C74}" type="sibTrans" cxnId="{C722ACBA-381D-408D-A7EA-8FD3C83086A9}">
      <dgm:prSet/>
      <dgm:spPr/>
      <dgm:t>
        <a:bodyPr/>
        <a:lstStyle/>
        <a:p>
          <a:endParaRPr lang="ru-RU" sz="3600"/>
        </a:p>
      </dgm:t>
    </dgm:pt>
    <dgm:pt modelId="{47BDD7B9-0700-445A-8695-0516A5A45925}">
      <dgm:prSet custT="1"/>
      <dgm:spPr/>
      <dgm:t>
        <a:bodyPr/>
        <a:lstStyle/>
        <a:p>
          <a:pPr rtl="0"/>
          <a:r>
            <a:rPr lang="ru-RU" sz="1400" b="1" dirty="0" smtClean="0"/>
            <a:t>- пищевого статуса;</a:t>
          </a:r>
          <a:endParaRPr lang="ru-RU" sz="1400" dirty="0"/>
        </a:p>
      </dgm:t>
    </dgm:pt>
    <dgm:pt modelId="{8E441E1A-0454-4ABE-9B47-AD39A95B2562}" type="parTrans" cxnId="{A35B5516-FDC0-4448-B5CD-314C58C9E378}">
      <dgm:prSet/>
      <dgm:spPr/>
      <dgm:t>
        <a:bodyPr/>
        <a:lstStyle/>
        <a:p>
          <a:endParaRPr lang="ru-RU" sz="3600"/>
        </a:p>
      </dgm:t>
    </dgm:pt>
    <dgm:pt modelId="{F6E86E00-5EE3-4F1D-94D3-2B2CFCD652E2}" type="sibTrans" cxnId="{A35B5516-FDC0-4448-B5CD-314C58C9E378}">
      <dgm:prSet/>
      <dgm:spPr/>
      <dgm:t>
        <a:bodyPr/>
        <a:lstStyle/>
        <a:p>
          <a:endParaRPr lang="ru-RU" sz="3600"/>
        </a:p>
      </dgm:t>
    </dgm:pt>
    <dgm:pt modelId="{AF4C8001-6053-4502-A6F7-F3A1CC13979D}">
      <dgm:prSet custT="1"/>
      <dgm:spPr/>
      <dgm:t>
        <a:bodyPr/>
        <a:lstStyle/>
        <a:p>
          <a:pPr rtl="0"/>
          <a:r>
            <a:rPr lang="ru-RU" sz="1400" b="1" dirty="0" smtClean="0"/>
            <a:t>- морфологических особенностей пищеварительной системы; </a:t>
          </a:r>
          <a:endParaRPr lang="ru-RU" sz="1400" dirty="0"/>
        </a:p>
      </dgm:t>
    </dgm:pt>
    <dgm:pt modelId="{F2F5A200-97B8-426E-98A8-61988581F4F4}" type="parTrans" cxnId="{29769EDE-345A-4D96-B62E-9B8DE076D574}">
      <dgm:prSet/>
      <dgm:spPr/>
      <dgm:t>
        <a:bodyPr/>
        <a:lstStyle/>
        <a:p>
          <a:endParaRPr lang="ru-RU" sz="3600"/>
        </a:p>
      </dgm:t>
    </dgm:pt>
    <dgm:pt modelId="{524F9762-C26A-49F9-87FF-2FD67B84AB64}" type="sibTrans" cxnId="{29769EDE-345A-4D96-B62E-9B8DE076D574}">
      <dgm:prSet/>
      <dgm:spPr/>
      <dgm:t>
        <a:bodyPr/>
        <a:lstStyle/>
        <a:p>
          <a:endParaRPr lang="ru-RU" sz="3600"/>
        </a:p>
      </dgm:t>
    </dgm:pt>
    <dgm:pt modelId="{5A81D8D3-DE72-4D7A-84C3-909486D7D61B}">
      <dgm:prSet custT="1"/>
      <dgm:spPr/>
      <dgm:t>
        <a:bodyPr/>
        <a:lstStyle/>
        <a:p>
          <a:pPr rtl="0"/>
          <a:r>
            <a:rPr lang="ru-RU" sz="1400" b="1" dirty="0" smtClean="0"/>
            <a:t>- вкусовых пристрастий, пищевых привычек;</a:t>
          </a:r>
          <a:endParaRPr lang="ru-RU" sz="1400" dirty="0"/>
        </a:p>
      </dgm:t>
    </dgm:pt>
    <dgm:pt modelId="{1D39825C-2234-40F6-A40B-05DC0473D3BA}" type="parTrans" cxnId="{5F85F164-F7A4-41B7-B4CB-1FD4C3BA231D}">
      <dgm:prSet/>
      <dgm:spPr/>
      <dgm:t>
        <a:bodyPr/>
        <a:lstStyle/>
        <a:p>
          <a:endParaRPr lang="ru-RU" sz="3600"/>
        </a:p>
      </dgm:t>
    </dgm:pt>
    <dgm:pt modelId="{AB12E28A-FE19-41EA-84B6-34E501AA6448}" type="sibTrans" cxnId="{5F85F164-F7A4-41B7-B4CB-1FD4C3BA231D}">
      <dgm:prSet/>
      <dgm:spPr/>
      <dgm:t>
        <a:bodyPr/>
        <a:lstStyle/>
        <a:p>
          <a:endParaRPr lang="ru-RU" sz="3600"/>
        </a:p>
      </dgm:t>
    </dgm:pt>
    <dgm:pt modelId="{8C9DA236-D10B-4C11-B9A3-208545206BA5}">
      <dgm:prSet custT="1"/>
      <dgm:spPr/>
      <dgm:t>
        <a:bodyPr/>
        <a:lstStyle/>
        <a:p>
          <a:pPr rtl="0"/>
          <a:r>
            <a:rPr lang="ru-RU" sz="1400" b="1" dirty="0" smtClean="0"/>
            <a:t>- </a:t>
          </a:r>
          <a:r>
            <a:rPr lang="ru-RU" sz="1400" b="1" dirty="0" err="1" smtClean="0"/>
            <a:t>климато</a:t>
          </a:r>
          <a:r>
            <a:rPr lang="ru-RU" sz="1400" b="1" dirty="0" smtClean="0"/>
            <a:t> - географических условий; </a:t>
          </a:r>
          <a:endParaRPr lang="ru-RU" sz="1400" dirty="0"/>
        </a:p>
      </dgm:t>
    </dgm:pt>
    <dgm:pt modelId="{0C0E1170-3E9D-4B7C-AE33-F92D243EEC1E}" type="parTrans" cxnId="{0188D390-B547-4E49-A766-B3C1B9FEB5C9}">
      <dgm:prSet/>
      <dgm:spPr/>
      <dgm:t>
        <a:bodyPr/>
        <a:lstStyle/>
        <a:p>
          <a:endParaRPr lang="ru-RU" sz="3600"/>
        </a:p>
      </dgm:t>
    </dgm:pt>
    <dgm:pt modelId="{C1EBC5B8-9DF0-49F3-A0D0-DD8BA69E1043}" type="sibTrans" cxnId="{0188D390-B547-4E49-A766-B3C1B9FEB5C9}">
      <dgm:prSet/>
      <dgm:spPr/>
      <dgm:t>
        <a:bodyPr/>
        <a:lstStyle/>
        <a:p>
          <a:endParaRPr lang="ru-RU" sz="3600"/>
        </a:p>
      </dgm:t>
    </dgm:pt>
    <dgm:pt modelId="{120F407A-E9B1-4437-A4A7-3A6FE0033951}">
      <dgm:prSet custT="1"/>
      <dgm:spPr/>
      <dgm:t>
        <a:bodyPr/>
        <a:lstStyle/>
        <a:p>
          <a:pPr rtl="0"/>
          <a:r>
            <a:rPr lang="en-US" sz="1400" b="1" dirty="0" smtClean="0"/>
            <a:t>- </a:t>
          </a:r>
          <a:r>
            <a:rPr lang="ru-RU" sz="1400" b="1" dirty="0" smtClean="0"/>
            <a:t>иммунного статуса спортсменов и вероятного наличия вторичных</a:t>
          </a:r>
          <a:r>
            <a:rPr lang="en-US" sz="1400" b="1" dirty="0" smtClean="0"/>
            <a:t> </a:t>
          </a:r>
          <a:r>
            <a:rPr lang="ru-RU" sz="1400" b="1" dirty="0" smtClean="0"/>
            <a:t>транзиторных «спортивных» иммунодефицитов.</a:t>
          </a:r>
          <a:endParaRPr lang="ru-RU" sz="1400" b="1" dirty="0"/>
        </a:p>
      </dgm:t>
    </dgm:pt>
    <dgm:pt modelId="{DA465F5C-D0C0-4085-8335-F06EF5E17D5E}" type="parTrans" cxnId="{6DF7A5F7-61CD-49F8-945C-1824FB06CC07}">
      <dgm:prSet/>
      <dgm:spPr/>
      <dgm:t>
        <a:bodyPr/>
        <a:lstStyle/>
        <a:p>
          <a:endParaRPr lang="ru-RU" sz="3600"/>
        </a:p>
      </dgm:t>
    </dgm:pt>
    <dgm:pt modelId="{0B1CDCBF-8C29-479C-A5A9-25F5DCE11B49}" type="sibTrans" cxnId="{6DF7A5F7-61CD-49F8-945C-1824FB06CC07}">
      <dgm:prSet/>
      <dgm:spPr/>
      <dgm:t>
        <a:bodyPr/>
        <a:lstStyle/>
        <a:p>
          <a:endParaRPr lang="ru-RU" sz="3600"/>
        </a:p>
      </dgm:t>
    </dgm:pt>
    <dgm:pt modelId="{ACCAA87C-9F62-4E57-AE50-7A9FE5B87CE5}" type="pres">
      <dgm:prSet presAssocID="{3CF232BF-AE43-4F1C-A3AA-B03CBB821C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154144-B92E-4FB2-89DA-9155E6B465C1}" type="pres">
      <dgm:prSet presAssocID="{B5E3AB80-74BD-4933-808C-376AD85F22D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83A9C-680F-4AAC-80CF-386551D9C531}" type="pres">
      <dgm:prSet presAssocID="{3C9A83C7-BA8A-461A-8C06-39D8D7D32032}" presName="spacer" presStyleCnt="0"/>
      <dgm:spPr/>
    </dgm:pt>
    <dgm:pt modelId="{E92F915B-1773-4C68-AE8B-FDB2476404D0}" type="pres">
      <dgm:prSet presAssocID="{53FA2E52-6138-4E01-A763-6556B005524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F2749-12AE-40BC-9962-4D49AB68AF09}" type="pres">
      <dgm:prSet presAssocID="{CD828B7B-7D27-4A15-9C92-418380526C74}" presName="spacer" presStyleCnt="0"/>
      <dgm:spPr/>
    </dgm:pt>
    <dgm:pt modelId="{86463E0C-DCFB-425E-A5EF-1276F135741E}" type="pres">
      <dgm:prSet presAssocID="{47BDD7B9-0700-445A-8695-0516A5A4592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02DB4-90D6-4956-87A3-784393BD1630}" type="pres">
      <dgm:prSet presAssocID="{F6E86E00-5EE3-4F1D-94D3-2B2CFCD652E2}" presName="spacer" presStyleCnt="0"/>
      <dgm:spPr/>
    </dgm:pt>
    <dgm:pt modelId="{B784CED4-8396-4FA0-B959-4D9466EB733F}" type="pres">
      <dgm:prSet presAssocID="{AF4C8001-6053-4502-A6F7-F3A1CC13979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CA829-CA54-4D08-AECE-7B729663FEC2}" type="pres">
      <dgm:prSet presAssocID="{524F9762-C26A-49F9-87FF-2FD67B84AB64}" presName="spacer" presStyleCnt="0"/>
      <dgm:spPr/>
    </dgm:pt>
    <dgm:pt modelId="{63C39114-F02E-4901-9F8F-B2BB93B8A906}" type="pres">
      <dgm:prSet presAssocID="{5A81D8D3-DE72-4D7A-84C3-909486D7D61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F9D16-D5CD-4ECC-8ACC-738A0A42E186}" type="pres">
      <dgm:prSet presAssocID="{AB12E28A-FE19-41EA-84B6-34E501AA6448}" presName="spacer" presStyleCnt="0"/>
      <dgm:spPr/>
    </dgm:pt>
    <dgm:pt modelId="{247B7039-A7CA-48FE-B186-FBF74C996FC0}" type="pres">
      <dgm:prSet presAssocID="{8C9DA236-D10B-4C11-B9A3-208545206BA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C17ED-590C-4AE3-8FBF-CE2A66DE057A}" type="pres">
      <dgm:prSet presAssocID="{C1EBC5B8-9DF0-49F3-A0D0-DD8BA69E1043}" presName="spacer" presStyleCnt="0"/>
      <dgm:spPr/>
    </dgm:pt>
    <dgm:pt modelId="{1CDA7D2D-0AB0-4929-9B0F-656379185B02}" type="pres">
      <dgm:prSet presAssocID="{120F407A-E9B1-4437-A4A7-3A6FE003395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8D390-B547-4E49-A766-B3C1B9FEB5C9}" srcId="{3CF232BF-AE43-4F1C-A3AA-B03CBB821CE4}" destId="{8C9DA236-D10B-4C11-B9A3-208545206BA5}" srcOrd="5" destOrd="0" parTransId="{0C0E1170-3E9D-4B7C-AE33-F92D243EEC1E}" sibTransId="{C1EBC5B8-9DF0-49F3-A0D0-DD8BA69E1043}"/>
    <dgm:cxn modelId="{902F4E5C-0C25-4241-8B15-14517A0BC339}" type="presOf" srcId="{120F407A-E9B1-4437-A4A7-3A6FE0033951}" destId="{1CDA7D2D-0AB0-4929-9B0F-656379185B02}" srcOrd="0" destOrd="0" presId="urn:microsoft.com/office/officeart/2005/8/layout/vList2"/>
    <dgm:cxn modelId="{2CA1DC6E-E22B-4E68-BF8F-EC9192C60ACC}" type="presOf" srcId="{8C9DA236-D10B-4C11-B9A3-208545206BA5}" destId="{247B7039-A7CA-48FE-B186-FBF74C996FC0}" srcOrd="0" destOrd="0" presId="urn:microsoft.com/office/officeart/2005/8/layout/vList2"/>
    <dgm:cxn modelId="{29769EDE-345A-4D96-B62E-9B8DE076D574}" srcId="{3CF232BF-AE43-4F1C-A3AA-B03CBB821CE4}" destId="{AF4C8001-6053-4502-A6F7-F3A1CC13979D}" srcOrd="3" destOrd="0" parTransId="{F2F5A200-97B8-426E-98A8-61988581F4F4}" sibTransId="{524F9762-C26A-49F9-87FF-2FD67B84AB64}"/>
    <dgm:cxn modelId="{69CD5112-AE18-4B33-86DD-99749DE92D00}" type="presOf" srcId="{3CF232BF-AE43-4F1C-A3AA-B03CBB821CE4}" destId="{ACCAA87C-9F62-4E57-AE50-7A9FE5B87CE5}" srcOrd="0" destOrd="0" presId="urn:microsoft.com/office/officeart/2005/8/layout/vList2"/>
    <dgm:cxn modelId="{8D129577-96D8-4783-BE66-39D3C939EF2D}" type="presOf" srcId="{5A81D8D3-DE72-4D7A-84C3-909486D7D61B}" destId="{63C39114-F02E-4901-9F8F-B2BB93B8A906}" srcOrd="0" destOrd="0" presId="urn:microsoft.com/office/officeart/2005/8/layout/vList2"/>
    <dgm:cxn modelId="{C722ACBA-381D-408D-A7EA-8FD3C83086A9}" srcId="{3CF232BF-AE43-4F1C-A3AA-B03CBB821CE4}" destId="{53FA2E52-6138-4E01-A763-6556B0055247}" srcOrd="1" destOrd="0" parTransId="{5E5A0C7D-C1F0-4FDA-B37B-A34429CE13A3}" sibTransId="{CD828B7B-7D27-4A15-9C92-418380526C74}"/>
    <dgm:cxn modelId="{CA38F4E6-8D0D-4378-8659-E30519C9C522}" type="presOf" srcId="{53FA2E52-6138-4E01-A763-6556B0055247}" destId="{E92F915B-1773-4C68-AE8B-FDB2476404D0}" srcOrd="0" destOrd="0" presId="urn:microsoft.com/office/officeart/2005/8/layout/vList2"/>
    <dgm:cxn modelId="{B22AB610-A157-42CC-99BD-33D3C29E4097}" type="presOf" srcId="{B5E3AB80-74BD-4933-808C-376AD85F22DC}" destId="{43154144-B92E-4FB2-89DA-9155E6B465C1}" srcOrd="0" destOrd="0" presId="urn:microsoft.com/office/officeart/2005/8/layout/vList2"/>
    <dgm:cxn modelId="{A35B5516-FDC0-4448-B5CD-314C58C9E378}" srcId="{3CF232BF-AE43-4F1C-A3AA-B03CBB821CE4}" destId="{47BDD7B9-0700-445A-8695-0516A5A45925}" srcOrd="2" destOrd="0" parTransId="{8E441E1A-0454-4ABE-9B47-AD39A95B2562}" sibTransId="{F6E86E00-5EE3-4F1D-94D3-2B2CFCD652E2}"/>
    <dgm:cxn modelId="{A32AB090-8F9A-45CF-8633-FD7D7BF5C899}" type="presOf" srcId="{47BDD7B9-0700-445A-8695-0516A5A45925}" destId="{86463E0C-DCFB-425E-A5EF-1276F135741E}" srcOrd="0" destOrd="0" presId="urn:microsoft.com/office/officeart/2005/8/layout/vList2"/>
    <dgm:cxn modelId="{73115AA2-4E11-43D4-960E-03CD9D1C5AB1}" srcId="{3CF232BF-AE43-4F1C-A3AA-B03CBB821CE4}" destId="{B5E3AB80-74BD-4933-808C-376AD85F22DC}" srcOrd="0" destOrd="0" parTransId="{1D95EA62-6CBC-4F5D-93FF-DADFCC54CD15}" sibTransId="{3C9A83C7-BA8A-461A-8C06-39D8D7D32032}"/>
    <dgm:cxn modelId="{6DF7A5F7-61CD-49F8-945C-1824FB06CC07}" srcId="{3CF232BF-AE43-4F1C-A3AA-B03CBB821CE4}" destId="{120F407A-E9B1-4437-A4A7-3A6FE0033951}" srcOrd="6" destOrd="0" parTransId="{DA465F5C-D0C0-4085-8335-F06EF5E17D5E}" sibTransId="{0B1CDCBF-8C29-479C-A5A9-25F5DCE11B49}"/>
    <dgm:cxn modelId="{A0646E66-F426-45E9-BE5E-C8E34440A998}" type="presOf" srcId="{AF4C8001-6053-4502-A6F7-F3A1CC13979D}" destId="{B784CED4-8396-4FA0-B959-4D9466EB733F}" srcOrd="0" destOrd="0" presId="urn:microsoft.com/office/officeart/2005/8/layout/vList2"/>
    <dgm:cxn modelId="{5F85F164-F7A4-41B7-B4CB-1FD4C3BA231D}" srcId="{3CF232BF-AE43-4F1C-A3AA-B03CBB821CE4}" destId="{5A81D8D3-DE72-4D7A-84C3-909486D7D61B}" srcOrd="4" destOrd="0" parTransId="{1D39825C-2234-40F6-A40B-05DC0473D3BA}" sibTransId="{AB12E28A-FE19-41EA-84B6-34E501AA6448}"/>
    <dgm:cxn modelId="{1DE8103E-E24A-4D90-9713-7B5AF178ABF1}" type="presParOf" srcId="{ACCAA87C-9F62-4E57-AE50-7A9FE5B87CE5}" destId="{43154144-B92E-4FB2-89DA-9155E6B465C1}" srcOrd="0" destOrd="0" presId="urn:microsoft.com/office/officeart/2005/8/layout/vList2"/>
    <dgm:cxn modelId="{D51514EF-05CC-46BA-8371-075DE26600E2}" type="presParOf" srcId="{ACCAA87C-9F62-4E57-AE50-7A9FE5B87CE5}" destId="{FEC83A9C-680F-4AAC-80CF-386551D9C531}" srcOrd="1" destOrd="0" presId="urn:microsoft.com/office/officeart/2005/8/layout/vList2"/>
    <dgm:cxn modelId="{7299B73A-039C-42E2-B1C6-A44BED940783}" type="presParOf" srcId="{ACCAA87C-9F62-4E57-AE50-7A9FE5B87CE5}" destId="{E92F915B-1773-4C68-AE8B-FDB2476404D0}" srcOrd="2" destOrd="0" presId="urn:microsoft.com/office/officeart/2005/8/layout/vList2"/>
    <dgm:cxn modelId="{1D34E49E-D2F4-4D15-8015-B7EFCBD7F8D1}" type="presParOf" srcId="{ACCAA87C-9F62-4E57-AE50-7A9FE5B87CE5}" destId="{18FF2749-12AE-40BC-9962-4D49AB68AF09}" srcOrd="3" destOrd="0" presId="urn:microsoft.com/office/officeart/2005/8/layout/vList2"/>
    <dgm:cxn modelId="{4488F86A-1572-4847-A6E3-F3B88828DDE1}" type="presParOf" srcId="{ACCAA87C-9F62-4E57-AE50-7A9FE5B87CE5}" destId="{86463E0C-DCFB-425E-A5EF-1276F135741E}" srcOrd="4" destOrd="0" presId="urn:microsoft.com/office/officeart/2005/8/layout/vList2"/>
    <dgm:cxn modelId="{4B0DF7E7-78ED-45D3-9AA0-18678A72F44A}" type="presParOf" srcId="{ACCAA87C-9F62-4E57-AE50-7A9FE5B87CE5}" destId="{A2B02DB4-90D6-4956-87A3-784393BD1630}" srcOrd="5" destOrd="0" presId="urn:microsoft.com/office/officeart/2005/8/layout/vList2"/>
    <dgm:cxn modelId="{93C53D62-C8D7-47E2-905A-9BE75E2FEA11}" type="presParOf" srcId="{ACCAA87C-9F62-4E57-AE50-7A9FE5B87CE5}" destId="{B784CED4-8396-4FA0-B959-4D9466EB733F}" srcOrd="6" destOrd="0" presId="urn:microsoft.com/office/officeart/2005/8/layout/vList2"/>
    <dgm:cxn modelId="{9463E1C5-A4BD-46A4-899C-45F21E02C4DF}" type="presParOf" srcId="{ACCAA87C-9F62-4E57-AE50-7A9FE5B87CE5}" destId="{A20CA829-CA54-4D08-AECE-7B729663FEC2}" srcOrd="7" destOrd="0" presId="urn:microsoft.com/office/officeart/2005/8/layout/vList2"/>
    <dgm:cxn modelId="{2765D61A-BD45-49F6-9692-518B2FFE63D9}" type="presParOf" srcId="{ACCAA87C-9F62-4E57-AE50-7A9FE5B87CE5}" destId="{63C39114-F02E-4901-9F8F-B2BB93B8A906}" srcOrd="8" destOrd="0" presId="urn:microsoft.com/office/officeart/2005/8/layout/vList2"/>
    <dgm:cxn modelId="{6D0D86C6-279A-4648-89FC-68402A8F9644}" type="presParOf" srcId="{ACCAA87C-9F62-4E57-AE50-7A9FE5B87CE5}" destId="{ADEF9D16-D5CD-4ECC-8ACC-738A0A42E186}" srcOrd="9" destOrd="0" presId="urn:microsoft.com/office/officeart/2005/8/layout/vList2"/>
    <dgm:cxn modelId="{6F54BA6C-19DB-468D-9B88-C8FB3B9EE74C}" type="presParOf" srcId="{ACCAA87C-9F62-4E57-AE50-7A9FE5B87CE5}" destId="{247B7039-A7CA-48FE-B186-FBF74C996FC0}" srcOrd="10" destOrd="0" presId="urn:microsoft.com/office/officeart/2005/8/layout/vList2"/>
    <dgm:cxn modelId="{965DDB78-6D34-44FE-9B30-791B381345AB}" type="presParOf" srcId="{ACCAA87C-9F62-4E57-AE50-7A9FE5B87CE5}" destId="{47FC17ED-590C-4AE3-8FBF-CE2A66DE057A}" srcOrd="11" destOrd="0" presId="urn:microsoft.com/office/officeart/2005/8/layout/vList2"/>
    <dgm:cxn modelId="{2603AFC4-8C42-47A9-A902-A1AC36FD866B}" type="presParOf" srcId="{ACCAA87C-9F62-4E57-AE50-7A9FE5B87CE5}" destId="{1CDA7D2D-0AB0-4929-9B0F-656379185B0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3D758-A612-45A9-9CBE-850D616F3374}">
      <dsp:nvSpPr>
        <dsp:cNvPr id="0" name=""/>
        <dsp:cNvSpPr/>
      </dsp:nvSpPr>
      <dsp:spPr>
        <a:xfrm rot="10800000">
          <a:off x="864082" y="72011"/>
          <a:ext cx="6959399" cy="48711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2110" tIns="53340" rIns="99568" bIns="5334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избыточное содержание жира (42-47% от общей калорийности рациона) за счет жиров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животного происхождения;</a:t>
          </a:r>
          <a:endParaRPr lang="ru-RU" sz="14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отношение полиненасыщенных жирных кислот к насыщенным составляет  обычно 0.18- 0,20, что в два раза ниже нормы;</a:t>
          </a:r>
          <a:endParaRPr lang="ru-RU" sz="14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чрезмерно низкое потребление углеводов (38-45% от общей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калорийности рациона);</a:t>
          </a:r>
          <a:endParaRPr lang="ru-RU" sz="14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неадекватная обеспеченность белком (8-10% калорийности рациона);</a:t>
          </a:r>
          <a:endParaRPr lang="ru-RU" sz="14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низкое содержание минеральных веществ: калия, кальция, магния, железа и др.;</a:t>
          </a:r>
          <a:endParaRPr lang="ru-RU" sz="14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нарушение соотношения кальция и фосфора (1:2,5-3), вместо 1:1;</a:t>
          </a:r>
          <a:endParaRPr lang="ru-RU" sz="14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неадекватная обеспеченность витаминами, в особенности группы В. </a:t>
          </a:r>
          <a:endParaRPr lang="ru-RU" sz="1400" kern="1200" dirty="0"/>
        </a:p>
      </dsp:txBody>
      <dsp:txXfrm rot="10800000">
        <a:off x="2081869" y="72011"/>
        <a:ext cx="5741612" cy="4871150"/>
      </dsp:txXfrm>
    </dsp:sp>
    <dsp:sp modelId="{E78987EA-27B8-40C2-AEE5-7B095D33487A}">
      <dsp:nvSpPr>
        <dsp:cNvPr id="0" name=""/>
        <dsp:cNvSpPr/>
      </dsp:nvSpPr>
      <dsp:spPr>
        <a:xfrm>
          <a:off x="254040" y="1357608"/>
          <a:ext cx="2771399" cy="23295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87A1B-FC9B-4EF6-A5A6-1E820198DB81}">
      <dsp:nvSpPr>
        <dsp:cNvPr id="0" name=""/>
        <dsp:cNvSpPr/>
      </dsp:nvSpPr>
      <dsp:spPr>
        <a:xfrm>
          <a:off x="0" y="1002"/>
          <a:ext cx="5438978" cy="789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активация аэробного окисления и </a:t>
          </a:r>
          <a:r>
            <a:rPr lang="en-US" sz="2000" kern="1200" dirty="0" smtClean="0"/>
            <a:t>c</a:t>
          </a:r>
          <a:r>
            <a:rPr lang="ru-RU" sz="2000" kern="1200" dirty="0" err="1" smtClean="0"/>
            <a:t>опряженного</a:t>
          </a:r>
          <a:r>
            <a:rPr lang="en-US" sz="2000" kern="1200" dirty="0" smtClean="0"/>
            <a:t> </a:t>
          </a:r>
          <a:r>
            <a:rPr lang="ru-RU" sz="2000" kern="1200" dirty="0" err="1" smtClean="0"/>
            <a:t>фосфорилирования</a:t>
          </a:r>
          <a:r>
            <a:rPr lang="ru-RU" sz="2000" kern="1200" dirty="0" smtClean="0"/>
            <a:t>; </a:t>
          </a:r>
          <a:endParaRPr lang="en-US" sz="2000" kern="1200" dirty="0"/>
        </a:p>
      </dsp:txBody>
      <dsp:txXfrm>
        <a:off x="38535" y="39537"/>
        <a:ext cx="5361908" cy="712314"/>
      </dsp:txXfrm>
    </dsp:sp>
    <dsp:sp modelId="{8431CA50-738B-4680-9D8D-B0A8884DA6E8}">
      <dsp:nvSpPr>
        <dsp:cNvPr id="0" name=""/>
        <dsp:cNvSpPr/>
      </dsp:nvSpPr>
      <dsp:spPr>
        <a:xfrm>
          <a:off x="0" y="804673"/>
          <a:ext cx="5438978" cy="789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активация процессов </a:t>
          </a:r>
          <a:r>
            <a:rPr lang="ru-RU" sz="2000" kern="1200" dirty="0" err="1" smtClean="0"/>
            <a:t>трансгликозилазных</a:t>
          </a:r>
          <a:r>
            <a:rPr lang="ru-RU" sz="2000" kern="1200" dirty="0" smtClean="0"/>
            <a:t>  реакций;</a:t>
          </a:r>
          <a:endParaRPr lang="ru-RU" sz="2000" kern="1200" dirty="0"/>
        </a:p>
      </dsp:txBody>
      <dsp:txXfrm>
        <a:off x="38535" y="843208"/>
        <a:ext cx="5361908" cy="712314"/>
      </dsp:txXfrm>
    </dsp:sp>
    <dsp:sp modelId="{FBF9D4F3-1DFD-492A-9FDF-2784F5DB7E38}">
      <dsp:nvSpPr>
        <dsp:cNvPr id="0" name=""/>
        <dsp:cNvSpPr/>
      </dsp:nvSpPr>
      <dsp:spPr>
        <a:xfrm>
          <a:off x="0" y="1608345"/>
          <a:ext cx="5438978" cy="789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активация процессов биосинтеза </a:t>
          </a:r>
          <a:r>
            <a:rPr lang="ru-RU" sz="2000" kern="1200" dirty="0" err="1" smtClean="0"/>
            <a:t>коэнзимных</a:t>
          </a:r>
          <a:r>
            <a:rPr lang="ru-RU" sz="2000" kern="1200" dirty="0" smtClean="0"/>
            <a:t> форм;</a:t>
          </a:r>
          <a:endParaRPr lang="ru-RU" sz="2000" kern="1200" dirty="0"/>
        </a:p>
      </dsp:txBody>
      <dsp:txXfrm>
        <a:off x="38535" y="1646880"/>
        <a:ext cx="5361908" cy="712314"/>
      </dsp:txXfrm>
    </dsp:sp>
    <dsp:sp modelId="{858018F5-6BB4-4B44-943A-0943A13C33B9}">
      <dsp:nvSpPr>
        <dsp:cNvPr id="0" name=""/>
        <dsp:cNvSpPr/>
      </dsp:nvSpPr>
      <dsp:spPr>
        <a:xfrm>
          <a:off x="0" y="2412017"/>
          <a:ext cx="5438978" cy="789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активация </a:t>
          </a:r>
          <a:r>
            <a:rPr lang="ru-RU" sz="2000" kern="1200" dirty="0" err="1" smtClean="0"/>
            <a:t>АТФ-азных</a:t>
          </a:r>
          <a:r>
            <a:rPr lang="ru-RU" sz="2000" kern="1200" dirty="0" smtClean="0"/>
            <a:t> реакций;</a:t>
          </a:r>
          <a:endParaRPr lang="ru-RU" sz="2000" kern="1200" dirty="0"/>
        </a:p>
      </dsp:txBody>
      <dsp:txXfrm>
        <a:off x="38535" y="2450552"/>
        <a:ext cx="5361908" cy="712314"/>
      </dsp:txXfrm>
    </dsp:sp>
    <dsp:sp modelId="{9AF52E8C-BA10-4D6C-A33E-C4941A74BC1A}">
      <dsp:nvSpPr>
        <dsp:cNvPr id="0" name=""/>
        <dsp:cNvSpPr/>
      </dsp:nvSpPr>
      <dsp:spPr>
        <a:xfrm>
          <a:off x="0" y="3215689"/>
          <a:ext cx="5438978" cy="789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активация накопления миоглобина.</a:t>
          </a:r>
          <a:endParaRPr lang="ru-RU" sz="2000" kern="1200" dirty="0"/>
        </a:p>
      </dsp:txBody>
      <dsp:txXfrm>
        <a:off x="38535" y="3254224"/>
        <a:ext cx="5361908" cy="712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54144-B92E-4FB2-89DA-9155E6B465C1}">
      <dsp:nvSpPr>
        <dsp:cNvPr id="0" name=""/>
        <dsp:cNvSpPr/>
      </dsp:nvSpPr>
      <dsp:spPr>
        <a:xfrm>
          <a:off x="0" y="38181"/>
          <a:ext cx="5987008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- особенностей метаболизма;</a:t>
          </a:r>
          <a:endParaRPr lang="ru-RU" sz="1400" kern="1200" dirty="0"/>
        </a:p>
      </dsp:txBody>
      <dsp:txXfrm>
        <a:off x="27415" y="65596"/>
        <a:ext cx="5932178" cy="506770"/>
      </dsp:txXfrm>
    </dsp:sp>
    <dsp:sp modelId="{E92F915B-1773-4C68-AE8B-FDB2476404D0}">
      <dsp:nvSpPr>
        <dsp:cNvPr id="0" name=""/>
        <dsp:cNvSpPr/>
      </dsp:nvSpPr>
      <dsp:spPr>
        <a:xfrm>
          <a:off x="0" y="686181"/>
          <a:ext cx="5987008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генетического статуса;</a:t>
          </a:r>
          <a:endParaRPr lang="ru-RU" sz="1400" kern="1200" dirty="0"/>
        </a:p>
      </dsp:txBody>
      <dsp:txXfrm>
        <a:off x="27415" y="713596"/>
        <a:ext cx="5932178" cy="506770"/>
      </dsp:txXfrm>
    </dsp:sp>
    <dsp:sp modelId="{86463E0C-DCFB-425E-A5EF-1276F135741E}">
      <dsp:nvSpPr>
        <dsp:cNvPr id="0" name=""/>
        <dsp:cNvSpPr/>
      </dsp:nvSpPr>
      <dsp:spPr>
        <a:xfrm>
          <a:off x="0" y="1334181"/>
          <a:ext cx="5987008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пищевого статуса;</a:t>
          </a:r>
          <a:endParaRPr lang="ru-RU" sz="1400" kern="1200" dirty="0"/>
        </a:p>
      </dsp:txBody>
      <dsp:txXfrm>
        <a:off x="27415" y="1361596"/>
        <a:ext cx="5932178" cy="506770"/>
      </dsp:txXfrm>
    </dsp:sp>
    <dsp:sp modelId="{B784CED4-8396-4FA0-B959-4D9466EB733F}">
      <dsp:nvSpPr>
        <dsp:cNvPr id="0" name=""/>
        <dsp:cNvSpPr/>
      </dsp:nvSpPr>
      <dsp:spPr>
        <a:xfrm>
          <a:off x="0" y="1982181"/>
          <a:ext cx="5987008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морфологических особенностей пищеварительной системы; </a:t>
          </a:r>
          <a:endParaRPr lang="ru-RU" sz="1400" kern="1200" dirty="0"/>
        </a:p>
      </dsp:txBody>
      <dsp:txXfrm>
        <a:off x="27415" y="2009596"/>
        <a:ext cx="5932178" cy="506770"/>
      </dsp:txXfrm>
    </dsp:sp>
    <dsp:sp modelId="{63C39114-F02E-4901-9F8F-B2BB93B8A906}">
      <dsp:nvSpPr>
        <dsp:cNvPr id="0" name=""/>
        <dsp:cNvSpPr/>
      </dsp:nvSpPr>
      <dsp:spPr>
        <a:xfrm>
          <a:off x="0" y="2630181"/>
          <a:ext cx="5987008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вкусовых пристрастий, пищевых привычек;</a:t>
          </a:r>
          <a:endParaRPr lang="ru-RU" sz="1400" kern="1200" dirty="0"/>
        </a:p>
      </dsp:txBody>
      <dsp:txXfrm>
        <a:off x="27415" y="2657596"/>
        <a:ext cx="5932178" cy="506770"/>
      </dsp:txXfrm>
    </dsp:sp>
    <dsp:sp modelId="{247B7039-A7CA-48FE-B186-FBF74C996FC0}">
      <dsp:nvSpPr>
        <dsp:cNvPr id="0" name=""/>
        <dsp:cNvSpPr/>
      </dsp:nvSpPr>
      <dsp:spPr>
        <a:xfrm>
          <a:off x="0" y="3278181"/>
          <a:ext cx="5987008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</a:t>
          </a:r>
          <a:r>
            <a:rPr lang="ru-RU" sz="1400" b="1" kern="1200" dirty="0" err="1" smtClean="0"/>
            <a:t>климато</a:t>
          </a:r>
          <a:r>
            <a:rPr lang="ru-RU" sz="1400" b="1" kern="1200" dirty="0" smtClean="0"/>
            <a:t> - географических условий; </a:t>
          </a:r>
          <a:endParaRPr lang="ru-RU" sz="1400" kern="1200" dirty="0"/>
        </a:p>
      </dsp:txBody>
      <dsp:txXfrm>
        <a:off x="27415" y="3305596"/>
        <a:ext cx="5932178" cy="506770"/>
      </dsp:txXfrm>
    </dsp:sp>
    <dsp:sp modelId="{1CDA7D2D-0AB0-4929-9B0F-656379185B02}">
      <dsp:nvSpPr>
        <dsp:cNvPr id="0" name=""/>
        <dsp:cNvSpPr/>
      </dsp:nvSpPr>
      <dsp:spPr>
        <a:xfrm>
          <a:off x="0" y="3926181"/>
          <a:ext cx="5987008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 </a:t>
          </a:r>
          <a:r>
            <a:rPr lang="ru-RU" sz="1400" b="1" kern="1200" dirty="0" smtClean="0"/>
            <a:t>иммунного статуса спортсменов и вероятного наличия вторичных</a:t>
          </a:r>
          <a:r>
            <a:rPr lang="en-US" sz="1400" b="1" kern="1200" dirty="0" smtClean="0"/>
            <a:t> </a:t>
          </a:r>
          <a:r>
            <a:rPr lang="ru-RU" sz="1400" b="1" kern="1200" dirty="0" smtClean="0"/>
            <a:t>транзиторных «спортивных» иммунодефицитов.</a:t>
          </a:r>
          <a:endParaRPr lang="ru-RU" sz="1400" b="1" kern="1200" dirty="0"/>
        </a:p>
      </dsp:txBody>
      <dsp:txXfrm>
        <a:off x="27415" y="3953596"/>
        <a:ext cx="5932178" cy="506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3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3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3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391D9-585D-40D3-8158-361C2105EB8E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B6FF8-A509-44A6-9485-FD3898E7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6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DEF4-31CE-44DA-A10C-D170D1DE93F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766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DEF4-31CE-44DA-A10C-D170D1DE93F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5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DEF4-31CE-44DA-A10C-D170D1DE93F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4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DEF4-31CE-44DA-A10C-D170D1DE93F1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4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DEF4-31CE-44DA-A10C-D170D1DE93F1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14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DEF4-31CE-44DA-A10C-D170D1DE93F1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83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DEF4-31CE-44DA-A10C-D170D1DE93F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8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DEF4-31CE-44DA-A10C-D170D1DE93F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0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DEF4-31CE-44DA-A10C-D170D1DE93F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4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DEF4-31CE-44DA-A10C-D170D1DE93F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5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DEF4-31CE-44DA-A10C-D170D1DE93F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4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DEF4-31CE-44DA-A10C-D170D1DE93F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0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DEF4-31CE-44DA-A10C-D170D1DE93F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28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DEF4-31CE-44DA-A10C-D170D1DE93F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DEF4-31CE-44DA-A10C-D170D1DE93F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85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4A65-774F-4744-979F-ECA5EA8729B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1F0E-8CBA-4B0F-BD1B-14F2215F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4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4A65-774F-4744-979F-ECA5EA8729B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1F0E-8CBA-4B0F-BD1B-14F2215F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2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4A65-774F-4744-979F-ECA5EA8729B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1F0E-8CBA-4B0F-BD1B-14F2215F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4A65-774F-4744-979F-ECA5EA8729B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1F0E-8CBA-4B0F-BD1B-14F2215F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0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4A65-774F-4744-979F-ECA5EA8729B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1F0E-8CBA-4B0F-BD1B-14F2215F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4A65-774F-4744-979F-ECA5EA8729B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1F0E-8CBA-4B0F-BD1B-14F2215F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5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4A65-774F-4744-979F-ECA5EA8729B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1F0E-8CBA-4B0F-BD1B-14F2215F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4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4A65-774F-4744-979F-ECA5EA8729B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1F0E-8CBA-4B0F-BD1B-14F2215F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4A65-774F-4744-979F-ECA5EA8729B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1F0E-8CBA-4B0F-BD1B-14F2215F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09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4A65-774F-4744-979F-ECA5EA8729B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1F0E-8CBA-4B0F-BD1B-14F2215F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9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4A65-774F-4744-979F-ECA5EA8729B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1F0E-8CBA-4B0F-BD1B-14F2215F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6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94A65-774F-4744-979F-ECA5EA8729B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91F0E-8CBA-4B0F-BD1B-14F2215F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0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Питание спортивного резерва: важный фактор спортивных достижений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КУРАШВИЛИ Владимир Алексеевич – главный специалист управления инновационной деятельности ФГБУ «Федеральный центр подготовки спортивного резерва»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Минспорта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России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9"/>
            <a:ext cx="9144000" cy="157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Причины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дисфункции иммунитета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600201"/>
            <a:ext cx="5770984" cy="341297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Причинами дисфункции иммунитета называют недостаточное по энергетической ценности и содержанию белка питание, дефи­цит в рационе микроэлементов и витаминов, особенно А, С, Е, </a:t>
            </a:r>
            <a:r>
              <a:rPr lang="en-US" dirty="0"/>
              <a:t>D</a:t>
            </a:r>
            <a:r>
              <a:rPr lang="ru-RU" dirty="0"/>
              <a:t>, </a:t>
            </a:r>
            <a:r>
              <a:rPr lang="en-US" dirty="0"/>
              <a:t>p</a:t>
            </a:r>
            <a:r>
              <a:rPr lang="ru-RU" dirty="0"/>
              <a:t>-каротина, </a:t>
            </a:r>
            <a:r>
              <a:rPr lang="ru-RU" dirty="0" err="1"/>
              <a:t>эссенциальных</a:t>
            </a:r>
            <a:r>
              <a:rPr lang="ru-RU" dirty="0"/>
              <a:t> микроэлементов (цинк, железо, селен, йод), полиненасыщенных жирных кислот, а также нали­чие истощающих </a:t>
            </a:r>
            <a:r>
              <a:rPr lang="ru-RU" dirty="0" smtClean="0"/>
              <a:t>физических нагрузок </a:t>
            </a:r>
            <a:r>
              <a:rPr lang="ru-RU" dirty="0"/>
              <a:t>и </a:t>
            </a:r>
            <a:r>
              <a:rPr lang="ru-RU" dirty="0" err="1"/>
              <a:t>дисбиоз</a:t>
            </a:r>
            <a:r>
              <a:rPr lang="ru-RU" dirty="0"/>
              <a:t> кишечника вследствие </a:t>
            </a:r>
            <a:r>
              <a:rPr lang="ru-RU" dirty="0" smtClean="0"/>
              <a:t>воздействия </a:t>
            </a:r>
            <a:r>
              <a:rPr lang="ru-RU" dirty="0" err="1" smtClean="0"/>
              <a:t>экопатологи­ческих</a:t>
            </a:r>
            <a:r>
              <a:rPr lang="ru-RU" dirty="0" smtClean="0"/>
              <a:t> факторов.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18784"/>
            <a:ext cx="176117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Иммунитет и заболеваемость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945432"/>
            <a:ext cx="5987008" cy="3484984"/>
          </a:xfrm>
        </p:spPr>
        <p:txBody>
          <a:bodyPr>
            <a:normAutofit/>
          </a:bodyPr>
          <a:lstStyle/>
          <a:p>
            <a:r>
              <a:rPr lang="ru-RU" sz="1800" dirty="0"/>
              <a:t>И.Д. Суркина, В.А. </a:t>
            </a:r>
            <a:r>
              <a:rPr lang="ru-RU" sz="1800" dirty="0" err="1"/>
              <a:t>Левандо</a:t>
            </a:r>
            <a:r>
              <a:rPr lang="ru-RU" sz="1800" dirty="0"/>
              <a:t> и Р.С. Суздальницкий при обследовании группы спортсменов высокого класса на пике спортивной формы выявили увеличение заболеваемости в несколько раз.</a:t>
            </a:r>
          </a:p>
          <a:p>
            <a:r>
              <a:rPr lang="ru-RU" sz="1800" dirty="0"/>
              <a:t>В спорте </a:t>
            </a:r>
            <a:r>
              <a:rPr lang="ru-RU" sz="1800" dirty="0" smtClean="0"/>
              <a:t>в </a:t>
            </a:r>
            <a:r>
              <a:rPr lang="ru-RU" sz="1800" dirty="0"/>
              <a:t>течение последних двух десятилетий нагрузки возросли почти в 10 раз.</a:t>
            </a:r>
          </a:p>
          <a:p>
            <a:r>
              <a:rPr lang="ru-RU" sz="1800" dirty="0"/>
              <a:t>Длительность и интенсивность физических нагрузок, а также выраженность психоэмоционального компонента вызывают колебания иммунологического гомеостаза в виде четырех фаз: активация, компенсация, декомпрессия и восстановление.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18013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9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Состояние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нутритивной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поддержки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338936" cy="44210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Анализ состояния </a:t>
            </a:r>
            <a:r>
              <a:rPr lang="ru-RU" dirty="0" err="1" smtClean="0"/>
              <a:t>нутритивной</a:t>
            </a:r>
            <a:r>
              <a:rPr lang="ru-RU" dirty="0" smtClean="0"/>
              <a:t> поддержки спортивного резерва показывает, что  такие вопросы, как, например, создание единой системы обеспечения оптимальным (специальным) питанием, как в период подготовки соревнованиям, так и в восстановительный период, и сегодня остаются вне поля зрения специалистов.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72816"/>
            <a:ext cx="1654524" cy="40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Истощение резервов иммунитета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Нарушение гормональных взаимоотношений и сбалансированной активности различных гормонов, последовательного, адекватного, физиологически обусловленного чередования анаболической и катаболической фаз обмена веществ со стойким преобладанием катаболических процессов. </a:t>
            </a:r>
            <a:endParaRPr lang="ru-RU" dirty="0" smtClean="0"/>
          </a:p>
          <a:p>
            <a:r>
              <a:rPr lang="ru-RU" dirty="0" smtClean="0"/>
              <a:t>Указанные </a:t>
            </a:r>
            <a:r>
              <a:rPr lang="ru-RU" dirty="0"/>
              <a:t>изменения приводят к нарушению </a:t>
            </a:r>
            <a:r>
              <a:rPr lang="ru-RU" dirty="0" smtClean="0"/>
              <a:t>механизмов </a:t>
            </a:r>
            <a:r>
              <a:rPr lang="ru-RU" dirty="0"/>
              <a:t>регуляции иммунного гомеостаза.</a:t>
            </a:r>
          </a:p>
          <a:p>
            <a:r>
              <a:rPr lang="ru-RU" dirty="0"/>
              <a:t>Глубокие метаболические изменения внутренней среды (сдвиги </a:t>
            </a:r>
            <a:r>
              <a:rPr lang="ru-RU" dirty="0" err="1"/>
              <a:t>pH</a:t>
            </a:r>
            <a:r>
              <a:rPr lang="ru-RU" dirty="0"/>
              <a:t>, накопление мочевины, </a:t>
            </a:r>
            <a:r>
              <a:rPr lang="ru-RU" dirty="0" err="1"/>
              <a:t>лактата</a:t>
            </a:r>
            <a:r>
              <a:rPr lang="ru-RU" dirty="0"/>
              <a:t> и др.), приводящие в конечном итоге к распаду иммуноглобулинов.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28800"/>
            <a:ext cx="1771959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8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рационов для спортивного резерва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1600202"/>
            <a:ext cx="532859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Результаты </a:t>
            </a:r>
            <a:r>
              <a:rPr lang="ru-RU" dirty="0" smtClean="0"/>
              <a:t>анализа главных спортивных достижений современности позволяют сделать достоверный вывод о применении зарубежными командами особых рационов питания, которые включают специально разработанные пищевые продукты. </a:t>
            </a:r>
          </a:p>
          <a:p>
            <a:r>
              <a:rPr lang="ru-RU" dirty="0" smtClean="0"/>
              <a:t>В развитых странах применение пищевых рационов на этапах подготовки спортсменов, а также на соревнованиях осуществляется на системной основе, созданной с применением современных достижений пищевой науки и технологий.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72816"/>
            <a:ext cx="2148996" cy="41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35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Поиск решений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9802" y="1600202"/>
            <a:ext cx="5742638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Необходимо найти решение таких вопросов, как: </a:t>
            </a:r>
          </a:p>
          <a:p>
            <a:r>
              <a:rPr lang="ru-RU" dirty="0" smtClean="0"/>
              <a:t>алиментарные методы купирования патологических адаптационных реакций при резкой смене климатических и часовых поясов (нивелирование воздействия </a:t>
            </a:r>
            <a:r>
              <a:rPr lang="ru-RU" dirty="0" err="1" smtClean="0"/>
              <a:t>десинхронозов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методы направленной коррекция анаболических, </a:t>
            </a:r>
            <a:r>
              <a:rPr lang="ru-RU" dirty="0" err="1" smtClean="0"/>
              <a:t>катаболических</a:t>
            </a:r>
            <a:r>
              <a:rPr lang="ru-RU" dirty="0" smtClean="0"/>
              <a:t> и восстановительных процессов; </a:t>
            </a:r>
          </a:p>
          <a:p>
            <a:r>
              <a:rPr lang="ru-RU" dirty="0" smtClean="0"/>
              <a:t>разработка технологии направленной коррекции физической и умственной работоспособности спортсменов; </a:t>
            </a:r>
          </a:p>
          <a:p>
            <a:r>
              <a:rPr lang="ru-RU" dirty="0" smtClean="0"/>
              <a:t>определение алиментарных путей и средств ускорения периодов восстановления и физической реабилитации после заболеваний и травм;</a:t>
            </a:r>
          </a:p>
          <a:p>
            <a:r>
              <a:rPr lang="ru-RU" dirty="0" smtClean="0"/>
              <a:t>разработка схем проведения тренировок и соревнований в неблагоприятных климатических условиях с упором на индивидуализированные рационы питания.</a:t>
            </a:r>
          </a:p>
        </p:txBody>
      </p:sp>
      <p:pic>
        <p:nvPicPr>
          <p:cNvPr id="4" name="Рисунок 3" descr="A_34_25761_22784_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556792"/>
            <a:ext cx="1998249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89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Энергетический обмен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900" y="1600202"/>
            <a:ext cx="4922304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Результаты исследований энергетического обмена показали, что энергетические затраты у юных спортсменов значительно выше, чем у их сверстников, не занимающихся спортом, и составляют 34-38% от общего расхода энергии за сутки. </a:t>
            </a:r>
          </a:p>
          <a:p>
            <a:r>
              <a:rPr lang="ru-RU" dirty="0" smtClean="0"/>
              <a:t>При этом следует учитывать, что спортивную деятельность характеризуют интенсивность и неравномерность </a:t>
            </a:r>
            <a:r>
              <a:rPr lang="ru-RU" dirty="0" err="1" smtClean="0"/>
              <a:t>энерготрат</a:t>
            </a:r>
            <a:r>
              <a:rPr lang="ru-RU" dirty="0" smtClean="0"/>
              <a:t>, часто сочетающихся с нервно-психическими нагрузками, которые могут существенно увеличивать их величину. </a:t>
            </a:r>
          </a:p>
          <a:p>
            <a:r>
              <a:rPr lang="ru-RU" dirty="0" smtClean="0"/>
              <a:t>Проведенные расчеты позволили установить потребность в энергии, составляющую в среднем 3056±78 ккал в день для девушек и 3763±86 ккал в день для юношей.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Asht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839307"/>
            <a:ext cx="1440159" cy="34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53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Индуцирующее влияние пищевых веществ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75153329"/>
              </p:ext>
            </p:extLst>
          </p:nvPr>
        </p:nvGraphicFramePr>
        <p:xfrm>
          <a:off x="2915816" y="1844824"/>
          <a:ext cx="5438978" cy="400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2080038" cy="42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9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CN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Биомаркеры</a:t>
            </a:r>
            <a:r>
              <a:rPr lang="ru-RU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нарушений метаболизма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556792"/>
            <a:ext cx="6192688" cy="452596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700808"/>
            <a:ext cx="1788423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68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914400" y="277813"/>
            <a:ext cx="7772400" cy="7749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Объемы </a:t>
            </a:r>
            <a:r>
              <a:rPr lang="ru-RU" alt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микробиоты</a:t>
            </a:r>
            <a:endParaRPr lang="ru-RU" alt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391273" y="1700808"/>
            <a:ext cx="4953744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dirty="0" smtClean="0"/>
              <a:t>Постоянная микрофлора</a:t>
            </a:r>
          </a:p>
          <a:p>
            <a:pPr>
              <a:buFont typeface="Wingdings" pitchFamily="2" charset="2"/>
              <a:buNone/>
            </a:pPr>
            <a:r>
              <a:rPr lang="ru-RU" altLang="ru-RU" sz="2000" dirty="0" smtClean="0"/>
              <a:t>      Общая масса всех микроорганизмов составляет 3-5 кг, их насчитывается более 500 видов общим количеством 10</a:t>
            </a:r>
            <a:r>
              <a:rPr lang="ru-RU" altLang="ru-RU" sz="2000" baseline="30000" dirty="0" smtClean="0"/>
              <a:t>14</a:t>
            </a:r>
            <a:r>
              <a:rPr lang="ru-RU" altLang="ru-RU" sz="2000" dirty="0" smtClean="0"/>
              <a:t>-10</a:t>
            </a:r>
            <a:r>
              <a:rPr lang="ru-RU" altLang="ru-RU" sz="2000" baseline="30000" dirty="0" smtClean="0"/>
              <a:t>15</a:t>
            </a:r>
            <a:r>
              <a:rPr lang="ru-RU" altLang="ru-RU" sz="2000" dirty="0" smtClean="0"/>
              <a:t> микробных клеток (в 100 раз больше собственных клеток организма человека).  </a:t>
            </a:r>
            <a:endParaRPr lang="ru-RU" altLang="ru-RU" sz="2800" dirty="0" smtClean="0"/>
          </a:p>
          <a:p>
            <a:r>
              <a:rPr lang="ru-RU" altLang="ru-RU" sz="2800" dirty="0" smtClean="0"/>
              <a:t>Транзиторная микрофлора </a:t>
            </a:r>
            <a:r>
              <a:rPr lang="ru-RU" altLang="ru-RU" sz="2000" dirty="0" smtClean="0"/>
              <a:t>(в норме - незначительное количество).</a:t>
            </a:r>
          </a:p>
          <a:p>
            <a:endParaRPr lang="ru-RU" alt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27182"/>
            <a:ext cx="262128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питания спортсменов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00200"/>
            <a:ext cx="605901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Нарушения структуры питания, его бессистемность и отсутствие контроля за качеством и безопасностью употребляемых продуктов являются причинами рисков не только снижению спортивных показателей, но и здоровью юных спортсменов. </a:t>
            </a:r>
          </a:p>
          <a:p>
            <a:r>
              <a:rPr lang="ru-RU" dirty="0" smtClean="0"/>
              <a:t>Создание системного подхода в организации питания спортсменов является актуальной задачей, требующей безотлагательного решения. </a:t>
            </a:r>
          </a:p>
          <a:p>
            <a:endParaRPr lang="ru-RU" dirty="0"/>
          </a:p>
        </p:txBody>
      </p:sp>
      <p:pic>
        <p:nvPicPr>
          <p:cNvPr id="4" name="Рисунок 3" descr="Clipboard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72817"/>
            <a:ext cx="1706331" cy="40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05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Передача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сигналов в системе «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микробиота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-кишечник-мозг»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76" y="1600200"/>
            <a:ext cx="6367448" cy="4525963"/>
          </a:xfrm>
        </p:spPr>
      </p:pic>
    </p:spTree>
    <p:extLst>
      <p:ext uri="{BB962C8B-B14F-4D97-AF65-F5344CB8AC3E}">
        <p14:creationId xmlns:p14="http://schemas.microsoft.com/office/powerpoint/2010/main" val="3848658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Влияние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микробиоты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психологический статус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36" y="1600200"/>
            <a:ext cx="5688528" cy="4525963"/>
          </a:xfrm>
        </p:spPr>
      </p:pic>
    </p:spTree>
    <p:extLst>
      <p:ext uri="{BB962C8B-B14F-4D97-AF65-F5344CB8AC3E}">
        <p14:creationId xmlns:p14="http://schemas.microsoft.com/office/powerpoint/2010/main" val="1336125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Разработка рациона питания с учетом: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652828"/>
              </p:ext>
            </p:extLst>
          </p:nvPr>
        </p:nvGraphicFramePr>
        <p:xfrm>
          <a:off x="457200" y="1600200"/>
          <a:ext cx="59870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33546"/>
            <a:ext cx="2088232" cy="43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08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спортивной диетологии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5778642" cy="4525963"/>
          </a:xfrm>
        </p:spPr>
        <p:txBody>
          <a:bodyPr>
            <a:noAutofit/>
          </a:bodyPr>
          <a:lstStyle/>
          <a:p>
            <a:pPr lvl="1"/>
            <a:r>
              <a:rPr lang="ru-RU" sz="1600" dirty="0" smtClean="0"/>
              <a:t>формирование номенклатуры ингредиентов с различной функциональной емкостью (значимостью) - витаминсодержащих, </a:t>
            </a:r>
            <a:r>
              <a:rPr lang="ru-RU" sz="1600" dirty="0" err="1" smtClean="0"/>
              <a:t>витаминоподобных</a:t>
            </a:r>
            <a:r>
              <a:rPr lang="ru-RU" sz="1600" dirty="0" smtClean="0"/>
              <a:t>, энергетиков, пищевых волокон, аминокислот, </a:t>
            </a:r>
            <a:r>
              <a:rPr lang="ru-RU" sz="1600" dirty="0" err="1" smtClean="0"/>
              <a:t>органико-минеральных</a:t>
            </a:r>
            <a:r>
              <a:rPr lang="ru-RU" sz="1600" dirty="0" smtClean="0"/>
              <a:t> компонентов, биологически активных веществ;</a:t>
            </a:r>
          </a:p>
          <a:p>
            <a:pPr lvl="1"/>
            <a:r>
              <a:rPr lang="ru-RU" sz="1600" dirty="0" smtClean="0"/>
              <a:t>формирование перечня целевых по функциональной нагрузке интен­сивных продуктов питания (для силовых тренировок, для восстановления в </a:t>
            </a:r>
            <a:r>
              <a:rPr lang="ru-RU" sz="1600" dirty="0" err="1" smtClean="0"/>
              <a:t>посттренировочный</a:t>
            </a:r>
            <a:r>
              <a:rPr lang="ru-RU" sz="1600" dirty="0" smtClean="0"/>
              <a:t> период, для максимальной физической отдачи и т.д.);</a:t>
            </a:r>
          </a:p>
          <a:p>
            <a:pPr lvl="1"/>
            <a:r>
              <a:rPr lang="ru-RU" sz="1600" dirty="0" smtClean="0"/>
              <a:t>формирование номенклатуры агрегатного и коллоидно-химического состояний продуктов интенсивного спортивного питания (коллоидные растворы, золи, гели, суспензии, эмульсии, пены, туманы, насыщенные растворы, пересыщенные растворы, сухие смеси, сухие растворы);</a:t>
            </a:r>
          </a:p>
          <a:p>
            <a:pPr lvl="1"/>
            <a:r>
              <a:rPr lang="ru-RU" sz="1600" dirty="0" smtClean="0"/>
              <a:t>формирование перечня особенностей рационов для различных видов спорта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44824"/>
            <a:ext cx="1961070" cy="39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84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направления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556792"/>
            <a:ext cx="4814292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Разработка гигиенических требований к пищевым продуктам для питания спортсменов с учетом видов спорта, этапа тренировочного цикла (подготовка к соревнованиям, соревнования, реабилитация), функциональной и персональной эффективности и переносимости; </a:t>
            </a:r>
          </a:p>
          <a:p>
            <a:r>
              <a:rPr lang="ru-RU" dirty="0" smtClean="0"/>
              <a:t>Разработка продуктов традиционного и специального спортивного питания на основе изучения потребительских предпочтений спортсменов; </a:t>
            </a:r>
          </a:p>
          <a:p>
            <a:r>
              <a:rPr lang="ru-RU" dirty="0" smtClean="0"/>
              <a:t>Разработка продуктов традиционного и специального спортивного питания, с учетом потребностей в основных группах макро- и </a:t>
            </a:r>
            <a:r>
              <a:rPr lang="ru-RU" dirty="0" err="1" smtClean="0"/>
              <a:t>микронутриентах</a:t>
            </a:r>
            <a:r>
              <a:rPr lang="ru-RU" dirty="0" smtClean="0"/>
              <a:t>, особенностей видов спорта, характера спортивного этапа, потребительских предпочтений.</a:t>
            </a:r>
          </a:p>
        </p:txBody>
      </p:sp>
      <p:pic>
        <p:nvPicPr>
          <p:cNvPr id="4" name="Рисунок 3" descr="v_sport_kid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7635" y="1628800"/>
            <a:ext cx="1422158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90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Обучение спортивной нутрициологии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00200"/>
            <a:ext cx="555496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Спортивная диета призвана обеспечивать адекватную энергию за счет широкого спектра общедоступных продуктов и удовлетворить потребности организма в углеводах, белках, жирах и микроэлементах в соответствии с тренировочными и соревновательными нагрузками. </a:t>
            </a:r>
          </a:p>
          <a:p>
            <a:r>
              <a:rPr lang="ru-RU" dirty="0" smtClean="0"/>
              <a:t>Соответствующая диета может помочь спортсменам достичь оптимального характеристик и состава тела для достижения большего успеха в избранном виде спорта.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2241331" cy="44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25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Оснащение кабинета диетолога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85900" y="1600202"/>
            <a:ext cx="400420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Приказом № 474н от 24 июня 2010 года Министерства здравоохранения и социального развития России кабинет диетолога должен быть оснащен персональным компьютером с программным обеспечением, которое позволяет: </a:t>
            </a:r>
          </a:p>
          <a:p>
            <a:r>
              <a:rPr lang="ru-RU" dirty="0"/>
              <a:t>производить оценку фактического питания; </a:t>
            </a:r>
          </a:p>
          <a:p>
            <a:r>
              <a:rPr lang="ru-RU" dirty="0"/>
              <a:t>выявлять нарушения пищевого поведения; </a:t>
            </a:r>
          </a:p>
          <a:p>
            <a:r>
              <a:rPr lang="ru-RU" dirty="0"/>
              <a:t>рассчитывать индивидуальные рационы питания.</a:t>
            </a:r>
          </a:p>
        </p:txBody>
      </p:sp>
      <p:pic>
        <p:nvPicPr>
          <p:cNvPr id="5" name="Содержимое 4" descr="24684181_DSC039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18949" y="2564906"/>
            <a:ext cx="1484026" cy="2666713"/>
          </a:xfrm>
        </p:spPr>
      </p:pic>
    </p:spTree>
    <p:extLst>
      <p:ext uri="{BB962C8B-B14F-4D97-AF65-F5344CB8AC3E}">
        <p14:creationId xmlns:p14="http://schemas.microsoft.com/office/powerpoint/2010/main" val="3609939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Инновационные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методы питания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2"/>
            <a:ext cx="5256584" cy="4525963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Должны быть внедрены инновационные методы оценки качества питания спортсменов, которые должны быть достаточно информативны для оценки обеспеченности рациона питания спортсменов </a:t>
            </a:r>
            <a:r>
              <a:rPr lang="ru-RU" sz="1600" dirty="0" err="1" smtClean="0"/>
              <a:t>эссенциальными</a:t>
            </a:r>
            <a:r>
              <a:rPr lang="ru-RU" sz="1600" dirty="0" smtClean="0"/>
              <a:t> микронутриентами - незаменимыми аминокислотам, ПНЖК, витаминами, минеральными веществами, </a:t>
            </a:r>
            <a:r>
              <a:rPr lang="ru-RU" sz="1600" dirty="0" err="1" smtClean="0"/>
              <a:t>биофлавонидами</a:t>
            </a:r>
            <a:r>
              <a:rPr lang="ru-RU" sz="1600" dirty="0" smtClean="0"/>
              <a:t> и т. д., которым отводится важнейшая роль в регуляции систем адаптации, поддержания должного уровня обменных процессов в организме, сохранению гомеостаза. </a:t>
            </a:r>
          </a:p>
          <a:p>
            <a:r>
              <a:rPr lang="ru-RU" sz="1600" dirty="0" smtClean="0"/>
              <a:t>Необходимо также разработать методы купирования </a:t>
            </a:r>
            <a:r>
              <a:rPr lang="ru-RU" sz="1600" dirty="0" err="1" smtClean="0"/>
              <a:t>психоэмоциональных</a:t>
            </a:r>
            <a:r>
              <a:rPr lang="ru-RU" sz="1600" dirty="0" smtClean="0"/>
              <a:t> стрессов, а также современные технологии для выявления нарушений структуры питания, связанных с круглогодичными дефицитами эссенциальных макро- и микронутриентов.</a:t>
            </a:r>
          </a:p>
          <a:p>
            <a:endParaRPr lang="ru-RU" sz="1600" dirty="0"/>
          </a:p>
        </p:txBody>
      </p:sp>
      <p:pic>
        <p:nvPicPr>
          <p:cNvPr id="4" name="Рисунок 3" descr="2142103763_38a38a4a6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6186" y="1556792"/>
            <a:ext cx="1439432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1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Атлас пищевых продуктов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Исследование ведется с помощью специального атласа пищевых продуктов, введенного в качестве иллюстративного материала в программу. </a:t>
            </a:r>
            <a:endParaRPr lang="ru-RU" dirty="0" smtClean="0"/>
          </a:p>
          <a:p>
            <a:r>
              <a:rPr lang="ru-RU" dirty="0" smtClean="0"/>
              <a:t>Атлас </a:t>
            </a:r>
            <a:r>
              <a:rPr lang="ru-RU" dirty="0"/>
              <a:t>пищевых продуктов представляет собой цветные фотографии пищевых продуктов, приготовленных блюд в натуральную величину, с указанием их соответствующего веса. </a:t>
            </a:r>
            <a:endParaRPr lang="ru-RU" dirty="0" smtClean="0"/>
          </a:p>
          <a:p>
            <a:r>
              <a:rPr lang="ru-RU" dirty="0" smtClean="0"/>
              <a:t>Такой </a:t>
            </a:r>
            <a:r>
              <a:rPr lang="ru-RU" dirty="0"/>
              <a:t>подход позволяет значительно минимизировать риск неадекватной оценки собственного питания пациентом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healthy-school-lunc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2276872"/>
            <a:ext cx="2592462" cy="2592462"/>
          </a:xfrm>
        </p:spPr>
      </p:pic>
    </p:spTree>
    <p:extLst>
      <p:ext uri="{BB962C8B-B14F-4D97-AF65-F5344CB8AC3E}">
        <p14:creationId xmlns:p14="http://schemas.microsoft.com/office/powerpoint/2010/main" val="3995010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PlateMate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437874" y="1600202"/>
            <a:ext cx="4220226" cy="4525963"/>
          </a:xfrm>
        </p:spPr>
        <p:txBody>
          <a:bodyPr>
            <a:normAutofit fontScale="40000" lnSpcReduction="20000"/>
          </a:bodyPr>
          <a:lstStyle/>
          <a:p>
            <a:r>
              <a:rPr lang="ru-RU" sz="3800" dirty="0"/>
              <a:t>Учитывая приверженность детей и молодежи к различным </a:t>
            </a:r>
            <a:r>
              <a:rPr lang="ru-RU" sz="3800" dirty="0" err="1"/>
              <a:t>гаджетам</a:t>
            </a:r>
            <a:r>
              <a:rPr lang="ru-RU" sz="3800" dirty="0"/>
              <a:t>, диетологи предлагают шире использовать современные электронные средства.</a:t>
            </a:r>
          </a:p>
          <a:p>
            <a:r>
              <a:rPr lang="ru-RU" sz="3800" dirty="0"/>
              <a:t>Так, специалисты Гарвардской школы инжиниринга (</a:t>
            </a:r>
            <a:r>
              <a:rPr lang="en-US" sz="3800" dirty="0"/>
              <a:t>Harvard School of Engineering</a:t>
            </a:r>
            <a:r>
              <a:rPr lang="ru-RU" sz="3800" dirty="0"/>
              <a:t>) разработали систему </a:t>
            </a:r>
            <a:r>
              <a:rPr lang="ru-RU" sz="3800" dirty="0" err="1"/>
              <a:t>PlateMate</a:t>
            </a:r>
            <a:r>
              <a:rPr lang="ru-RU" sz="3800" dirty="0"/>
              <a:t>. Эта система использует фотокамеры, встроенные в большинство смартфонов, и специальное программное обеспечение. </a:t>
            </a:r>
          </a:p>
          <a:p>
            <a:r>
              <a:rPr lang="ru-RU" sz="3800" dirty="0"/>
              <a:t>Надо просто сделать снимок блюда и система автоматически произведет расчет содержания белков, жиров и углеводов.</a:t>
            </a:r>
          </a:p>
          <a:p>
            <a:r>
              <a:rPr lang="ru-RU" sz="3800" dirty="0"/>
              <a:t>Энергетическую ценность пищи (калорийность) определяется путем умножения количества белков, жиров и углеводов блюда на соответствующий коэффициент энергетической ценности.</a:t>
            </a:r>
          </a:p>
          <a:p>
            <a:endParaRPr lang="ru-RU" dirty="0" smtClean="0"/>
          </a:p>
          <a:p>
            <a:pPr>
              <a:buNone/>
            </a:pPr>
            <a:r>
              <a:rPr lang="en-US" sz="2300" dirty="0" smtClean="0"/>
              <a:t>             </a:t>
            </a:r>
            <a:r>
              <a:rPr lang="en-US" sz="2800" i="1" dirty="0" err="1" smtClean="0"/>
              <a:t>PlateMate</a:t>
            </a:r>
            <a:r>
              <a:rPr lang="en-US" sz="2800" i="1" dirty="0" smtClean="0"/>
              <a:t> </a:t>
            </a:r>
            <a:r>
              <a:rPr lang="en-US" sz="2800" i="1" dirty="0"/>
              <a:t>Crowdsourcing Nutrition Analysis from Food Photographs. Jon Noronha, Eric </a:t>
            </a:r>
            <a:r>
              <a:rPr lang="en-US" sz="2800" i="1" dirty="0" err="1"/>
              <a:t>Hysen</a:t>
            </a:r>
            <a:r>
              <a:rPr lang="en-US" sz="2800" i="1" dirty="0"/>
              <a:t>, </a:t>
            </a:r>
            <a:r>
              <a:rPr lang="en-US" sz="2800" i="1" dirty="0" err="1"/>
              <a:t>Haoqi</a:t>
            </a:r>
            <a:r>
              <a:rPr lang="en-US" sz="2800" i="1" dirty="0"/>
              <a:t> Zhang, Krzysztof Z. </a:t>
            </a:r>
            <a:r>
              <a:rPr lang="en-US" sz="2800" i="1" dirty="0" err="1"/>
              <a:t>Gajos</a:t>
            </a:r>
            <a:r>
              <a:rPr lang="en-US" sz="2800" i="1" dirty="0"/>
              <a:t>. Harvard School of Engineering and Applied </a:t>
            </a:r>
            <a:r>
              <a:rPr lang="en-US" sz="2800" i="1" dirty="0" smtClean="0"/>
              <a:t>Sciences. 33 </a:t>
            </a:r>
            <a:r>
              <a:rPr lang="en-US" sz="2800" i="1" dirty="0"/>
              <a:t>Oxford St., Cambridge, MA 02138, USA</a:t>
            </a:r>
            <a:endParaRPr lang="ru-RU" sz="2800" i="1" dirty="0"/>
          </a:p>
        </p:txBody>
      </p:sp>
      <p:pic>
        <p:nvPicPr>
          <p:cNvPr id="251906" name="Picture 2" descr="http://www.plate-mate.com/client_images/catalog19930/pages/images/TM12_24_230_25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6"/>
            <a:ext cx="1785938" cy="3086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258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3720364"/>
              </p:ext>
            </p:extLst>
          </p:nvPr>
        </p:nvGraphicFramePr>
        <p:xfrm>
          <a:off x="539551" y="980728"/>
          <a:ext cx="8280921" cy="494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388356" y="376238"/>
            <a:ext cx="87556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арактеристика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питания членов сборных команд Российской Федерации (2005-2016)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623731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Никитюк Д.Б., 2018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95968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Гаджет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Bodybugg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45886" y="1600202"/>
            <a:ext cx="477053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/>
              <a:t>Компания </a:t>
            </a:r>
            <a:r>
              <a:rPr lang="ru-RU" sz="3300" dirty="0" err="1"/>
              <a:t>Bodymedia</a:t>
            </a:r>
            <a:r>
              <a:rPr lang="ru-RU" sz="3300" dirty="0"/>
              <a:t> разработала электронный </a:t>
            </a:r>
            <a:r>
              <a:rPr lang="ru-RU" sz="3300" dirty="0" err="1"/>
              <a:t>гаджет</a:t>
            </a:r>
            <a:r>
              <a:rPr lang="ru-RU" sz="3300" dirty="0"/>
              <a:t> для расчёта фактического питания. </a:t>
            </a:r>
            <a:r>
              <a:rPr lang="ru-RU" sz="3300" dirty="0" err="1"/>
              <a:t>Bodybugg</a:t>
            </a:r>
            <a:r>
              <a:rPr lang="ru-RU" sz="3300" dirty="0"/>
              <a:t> - это небольшое электронное устройство, закрепляемое на руке и в процессе занятий следящее за пятью различными физическими параметрами. </a:t>
            </a:r>
          </a:p>
          <a:p>
            <a:r>
              <a:rPr lang="ru-RU" sz="3300" dirty="0" err="1"/>
              <a:t>Гаджет</a:t>
            </a:r>
            <a:r>
              <a:rPr lang="ru-RU" sz="3300" dirty="0"/>
              <a:t> позволяет узнать количество сожженных за счет движения калорий, узнать количество тепла, переданного во внешнюю среду и массу выделяемого пота. Погрешность в расчетах, по заявлению производителя, не более четырех процентов. </a:t>
            </a:r>
          </a:p>
          <a:p>
            <a:r>
              <a:rPr lang="ru-RU" sz="3300" dirty="0"/>
              <a:t>Устройство </a:t>
            </a:r>
            <a:r>
              <a:rPr lang="ru-RU" sz="3300" dirty="0" err="1"/>
              <a:t>BodyBugg</a:t>
            </a:r>
            <a:r>
              <a:rPr lang="ru-RU" sz="3300" dirty="0"/>
              <a:t> выглядит, как часы, и крепится на удобном ремешке на запястье. Оно оснащено специальными сенсорами, которые регистрируют движения владельца и количество производимого тепла с частотой 32 замера в секунду. </a:t>
            </a:r>
          </a:p>
          <a:p>
            <a:endParaRPr lang="ru-RU" dirty="0" smtClean="0"/>
          </a:p>
          <a:p>
            <a:pPr>
              <a:buNone/>
            </a:pPr>
            <a:r>
              <a:rPr lang="en-US" sz="2200" dirty="0" smtClean="0"/>
              <a:t>             </a:t>
            </a:r>
            <a:r>
              <a:rPr lang="en-US" i="1" dirty="0" smtClean="0"/>
              <a:t>Robert </a:t>
            </a:r>
            <a:r>
              <a:rPr lang="en-US" i="1" dirty="0"/>
              <a:t>S. </a:t>
            </a:r>
            <a:r>
              <a:rPr lang="en-US" i="1" dirty="0" err="1"/>
              <a:t>Wieder</a:t>
            </a:r>
            <a:r>
              <a:rPr lang="en-US" i="1" dirty="0"/>
              <a:t>. </a:t>
            </a:r>
            <a:r>
              <a:rPr lang="en-US" i="1" dirty="0" err="1"/>
              <a:t>BodyBugg</a:t>
            </a:r>
            <a:r>
              <a:rPr lang="en-US" i="1" dirty="0"/>
              <a:t>, </a:t>
            </a:r>
            <a:r>
              <a:rPr lang="en-US" i="1" dirty="0" err="1"/>
              <a:t>BioTrainer</a:t>
            </a:r>
            <a:r>
              <a:rPr lang="en-US" i="1" dirty="0"/>
              <a:t> Measure Movement. </a:t>
            </a:r>
            <a:r>
              <a:rPr lang="en-US" i="1" dirty="0" err="1"/>
              <a:t>CalorieLab</a:t>
            </a:r>
            <a:r>
              <a:rPr lang="en-US" i="1" dirty="0"/>
              <a:t> Calorie Counter News, 2010</a:t>
            </a:r>
            <a:r>
              <a:rPr lang="en-US" i="1" dirty="0" smtClean="0"/>
              <a:t>.</a:t>
            </a:r>
            <a:endParaRPr lang="ru-RU" i="1" dirty="0"/>
          </a:p>
        </p:txBody>
      </p:sp>
      <p:pic>
        <p:nvPicPr>
          <p:cNvPr id="175105" name="Picture 1" descr="C:\Users\Владимир\Documents\1_CST\Дисципл\Питание\Дети\pics\device\bodybug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1782198" cy="2249530"/>
          </a:xfrm>
          <a:prstGeom prst="rect">
            <a:avLst/>
          </a:prstGeom>
          <a:noFill/>
        </p:spPr>
      </p:pic>
      <p:pic>
        <p:nvPicPr>
          <p:cNvPr id="175106" name="Picture 2" descr="C:\Users\Владимир\Documents\1_CST\Дисципл\Питание\Дети\pics\device\bodybugg_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634" y="4005064"/>
            <a:ext cx="2124075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5232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Биосенсоры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85900" y="1600202"/>
            <a:ext cx="470628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/>
              <a:t>Биосе́нсоры</a:t>
            </a:r>
            <a:r>
              <a:rPr lang="ru-RU" dirty="0" smtClean="0"/>
              <a:t> — это аналитические приборы, в которых для определения химического состава соединений используются реакции этих соединений, катализируемые ферментами. </a:t>
            </a:r>
          </a:p>
          <a:p>
            <a:r>
              <a:rPr lang="ru-RU" dirty="0" smtClean="0"/>
              <a:t>Самый известный пример </a:t>
            </a:r>
            <a:r>
              <a:rPr lang="ru-RU" dirty="0" err="1" smtClean="0"/>
              <a:t>биосенсора</a:t>
            </a:r>
            <a:r>
              <a:rPr lang="ru-RU" dirty="0" smtClean="0"/>
              <a:t> — это датчик для измерения уровня глюкозы в крови, в котором используется фермент </a:t>
            </a:r>
            <a:r>
              <a:rPr lang="ru-RU" dirty="0" err="1" smtClean="0"/>
              <a:t>глюкозоксидаза</a:t>
            </a:r>
            <a:r>
              <a:rPr lang="ru-RU" dirty="0" smtClean="0"/>
              <a:t> для расщепления содержащейся в крови глюкозы. </a:t>
            </a:r>
          </a:p>
          <a:p>
            <a:r>
              <a:rPr lang="ru-RU" dirty="0" smtClean="0"/>
              <a:t>В процессе расщепления фермент сначала окисляет глюкозу и использует два электрона для восстановления ФАД (компонент фермента) в ФАДН2, который, в свою очередь, окисляется в несколько ступеней электродом. </a:t>
            </a:r>
          </a:p>
          <a:p>
            <a:r>
              <a:rPr lang="ru-RU" dirty="0" smtClean="0"/>
              <a:t>Результирующий ток пропорционален концентрации глюкозы. В этом случае, электрод является преобразователем, а фермент — </a:t>
            </a:r>
            <a:r>
              <a:rPr lang="ru-RU" dirty="0" err="1" smtClean="0"/>
              <a:t>биоселективным</a:t>
            </a:r>
            <a:r>
              <a:rPr lang="ru-RU" dirty="0" smtClean="0"/>
              <a:t> элементом.</a:t>
            </a:r>
          </a:p>
          <a:p>
            <a:endParaRPr lang="ru-RU" dirty="0"/>
          </a:p>
        </p:txBody>
      </p:sp>
      <p:pic>
        <p:nvPicPr>
          <p:cNvPr id="7" name="Рисунок 6" descr="Glucomete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2181" y="2276874"/>
            <a:ext cx="1693076" cy="25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26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Неинвазивный анализ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9802" y="1600202"/>
            <a:ext cx="4868298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Развитие </a:t>
            </a:r>
            <a:r>
              <a:rPr lang="ru-RU" dirty="0" err="1" smtClean="0"/>
              <a:t>биосенсоров</a:t>
            </a:r>
            <a:r>
              <a:rPr lang="ru-RU" dirty="0" smtClean="0"/>
              <a:t> в первую очередь связывают с клинической диагностикой, а именно </a:t>
            </a:r>
            <a:r>
              <a:rPr lang="ru-RU" dirty="0" err="1" smtClean="0"/>
              <a:t>неинвазивными</a:t>
            </a:r>
            <a:r>
              <a:rPr lang="ru-RU" dirty="0" smtClean="0"/>
              <a:t> методами, позволяющими проводить анализ основных компонентов обмена веществ без отбора крови. </a:t>
            </a:r>
          </a:p>
          <a:p>
            <a:r>
              <a:rPr lang="ru-RU" dirty="0" smtClean="0"/>
              <a:t>В этом направлении </a:t>
            </a:r>
            <a:r>
              <a:rPr lang="ru-RU" dirty="0" err="1" smtClean="0"/>
              <a:t>биосенсоры</a:t>
            </a:r>
            <a:r>
              <a:rPr lang="ru-RU" dirty="0" smtClean="0"/>
              <a:t> с их высокой чувствительностью и избирательностью должны сыграть ключевую роль, поскольку стало возможным определять концентрацию в крови креатина, глюкозы, </a:t>
            </a:r>
            <a:r>
              <a:rPr lang="ru-RU" dirty="0" err="1" smtClean="0"/>
              <a:t>лактата</a:t>
            </a:r>
            <a:r>
              <a:rPr lang="ru-RU" dirty="0" smtClean="0"/>
              <a:t>, </a:t>
            </a:r>
            <a:r>
              <a:rPr lang="ru-RU" dirty="0" err="1" smtClean="0"/>
              <a:t>тесторона</a:t>
            </a:r>
            <a:r>
              <a:rPr lang="ru-RU" dirty="0" smtClean="0"/>
              <a:t> и т.д. без инъекций и проколов.</a:t>
            </a:r>
          </a:p>
          <a:p>
            <a:r>
              <a:rPr lang="ru-RU" dirty="0" smtClean="0"/>
              <a:t>Кроме того, их активно можно использовать в пищевой промышленности – для анализа свежести и качества продуктов, контроля различных ингредиентов, в частности, ПНЖК.</a:t>
            </a:r>
          </a:p>
          <a:p>
            <a:endParaRPr lang="ru-RU" dirty="0"/>
          </a:p>
        </p:txBody>
      </p:sp>
      <p:pic>
        <p:nvPicPr>
          <p:cNvPr id="292866" name="Picture 2" descr="http://img.hardware-wholesale.com/1130748919303690000_s/amperometric_glucose_biosens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7634" y="1844824"/>
            <a:ext cx="142875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2865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Деятельность ФЦПСР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июле  2017 года председатель Экспертного совета по физической культуре и спорту при Комитете Совета Федерации по социальной политике, директор ФГБУ «Федеральный центр подготовки спортивного резерва</a:t>
            </a:r>
            <a:r>
              <a:rPr lang="ru-RU"/>
              <a:t>» </a:t>
            </a:r>
            <a:r>
              <a:rPr lang="ru-RU" smtClean="0"/>
              <a:t>К.В. </a:t>
            </a:r>
            <a:r>
              <a:rPr lang="ru-RU" dirty="0" err="1"/>
              <a:t>Вырупаев</a:t>
            </a:r>
            <a:r>
              <a:rPr lang="ru-RU" dirty="0"/>
              <a:t> провел заседание рабочей группы по вопросам спортивного питания.</a:t>
            </a:r>
          </a:p>
          <a:p>
            <a:r>
              <a:rPr lang="ru-RU" dirty="0" smtClean="0"/>
              <a:t>Обсуждалось </a:t>
            </a:r>
            <a:r>
              <a:rPr lang="ru-RU" dirty="0"/>
              <a:t>государственное регулирование мер по поддержке производства российского спортивного питания и повышения образованности спортсменов и тренеров в сфере спортивного питания в целях профилактики употребления допинга.</a:t>
            </a:r>
          </a:p>
          <a:p>
            <a:r>
              <a:rPr lang="ru-RU" dirty="0" smtClean="0"/>
              <a:t>Были подняты </a:t>
            </a:r>
            <a:r>
              <a:rPr lang="ru-RU" dirty="0"/>
              <a:t>вопросы </a:t>
            </a:r>
            <a:r>
              <a:rPr lang="ru-RU" dirty="0" smtClean="0"/>
              <a:t>производства </a:t>
            </a:r>
            <a:r>
              <a:rPr lang="ru-RU" dirty="0"/>
              <a:t>продуктов спортивного питания в Российской Федерации, а также был рассмотрен проект создания профессионального стандарта «Консультант по питанию и здоровому образу жизни – «</a:t>
            </a:r>
            <a:r>
              <a:rPr lang="ru-RU" dirty="0" err="1"/>
              <a:t>Нутрициолог</a:t>
            </a:r>
            <a:r>
              <a:rPr lang="ru-RU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30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29375" y="3690059"/>
            <a:ext cx="26060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1774" y="404664"/>
            <a:ext cx="7707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Структура заболеваемости спортсменов сборных команд РФ по данным УМО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(на 100 человек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64559"/>
              </p:ext>
            </p:extLst>
          </p:nvPr>
        </p:nvGraphicFramePr>
        <p:xfrm>
          <a:off x="1043608" y="1268760"/>
          <a:ext cx="7128792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3" imgW="8931414" imgH="4005419" progId="Excel.Sheet.8">
                  <p:embed/>
                </p:oleObj>
              </mc:Choice>
              <mc:Fallback>
                <p:oleObj r:id="rId3" imgW="8931414" imgH="400541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268760"/>
                        <a:ext cx="7128792" cy="4824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623731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Самойлов А.С., 2017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75118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Позиция МОК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5826" y="1600202"/>
            <a:ext cx="4652274" cy="45259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Международный олимпийский комитет (МОК ) принял </a:t>
            </a:r>
            <a:r>
              <a:rPr lang="ru-RU" sz="1600" dirty="0" err="1" smtClean="0"/>
              <a:t>консенсусное</a:t>
            </a:r>
            <a:r>
              <a:rPr lang="ru-RU" sz="1600" dirty="0" smtClean="0"/>
              <a:t> заявление о том, что функциональное спортивное питание и биологически активные добавки к пище могут значительно повысить спортивные результаты. </a:t>
            </a:r>
          </a:p>
          <a:p>
            <a:r>
              <a:rPr lang="ru-RU" sz="1600" dirty="0" smtClean="0"/>
              <a:t>Ранее медицинский комитет МОК относился к пищевым ингредиентам более сдержано – многие компоненты пищи вызывали сомнение у антидопингового агентства. </a:t>
            </a:r>
          </a:p>
          <a:p>
            <a:r>
              <a:rPr lang="ru-RU" sz="1600" dirty="0" smtClean="0"/>
              <a:t>Теперь МОК заявил: "Диета существенно влияет на спортивные результаты. С помощью правильного питания можно повысить работоспособность и оптимизировать состояние здоровья. Добавки должны использоваться в соответствии с действующими нормами под наблюдением хорошо информированных профессионалов".</a:t>
            </a:r>
          </a:p>
        </p:txBody>
      </p:sp>
      <p:pic>
        <p:nvPicPr>
          <p:cNvPr id="4" name="Рисунок 3" descr="ioc (11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276872"/>
            <a:ext cx="145142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МОК и питание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556792"/>
            <a:ext cx="459826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МОК считает: "Спортсмены должны рассматривать использование </a:t>
            </a:r>
            <a:r>
              <a:rPr lang="ru-RU" dirty="0" err="1" smtClean="0"/>
              <a:t>БАДов</a:t>
            </a:r>
            <a:r>
              <a:rPr lang="ru-RU" dirty="0" smtClean="0"/>
              <a:t> и спортивных продуктов питания с точки зрения их эффективности, безопасности, стоимости, рисков для здоровья, а также ограничений, связанных с проверками на допинг-тест. </a:t>
            </a:r>
            <a:endParaRPr lang="ru-RU" dirty="0" smtClean="0"/>
          </a:p>
          <a:p>
            <a:r>
              <a:rPr lang="ru-RU" dirty="0" smtClean="0"/>
              <a:t>Внимание </a:t>
            </a:r>
            <a:r>
              <a:rPr lang="ru-RU" dirty="0" smtClean="0"/>
              <a:t>должно быть уделено продуктам, богатыми питательными веществами, хорошо подобранными диетами для обеспечения роста результатов при сохранении здоровья. </a:t>
            </a:r>
            <a:r>
              <a:rPr lang="ru-RU" dirty="0" err="1" smtClean="0"/>
              <a:t>БАДы</a:t>
            </a:r>
            <a:r>
              <a:rPr lang="ru-RU" dirty="0" smtClean="0"/>
              <a:t> не компенсируют полностью бедный выбор продуктов питания или недостаточное питание".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56792"/>
            <a:ext cx="2148840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4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Энергетические затраты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85900" y="1600202"/>
            <a:ext cx="4490256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Вместе с тем анализ фактического питания </a:t>
            </a:r>
            <a:r>
              <a:rPr lang="ru-RU" dirty="0" smtClean="0"/>
              <a:t>спортивного резерва </a:t>
            </a:r>
            <a:r>
              <a:rPr lang="ru-RU" dirty="0" smtClean="0"/>
              <a:t>показывает  серьезный дефицит ряда жизненно важных нутриентов. </a:t>
            </a:r>
          </a:p>
          <a:p>
            <a:r>
              <a:rPr lang="ru-RU" dirty="0" smtClean="0"/>
              <a:t>Результаты исследований энергетического обмена показали, что энергетические затраты у юных спортсменов значительно выше, чем у их сверстников, не занимающихся спортом, и составляют 34-38% от общего расхода энергии за сутки. </a:t>
            </a:r>
          </a:p>
          <a:p>
            <a:r>
              <a:rPr lang="ru-RU" dirty="0" smtClean="0"/>
              <a:t>При этом следует учитывать, что спортивную деятельность характеризуют интенсивность и неравномерность </a:t>
            </a:r>
            <a:r>
              <a:rPr lang="ru-RU" dirty="0" err="1" smtClean="0"/>
              <a:t>энерготрат</a:t>
            </a:r>
            <a:r>
              <a:rPr lang="ru-RU" dirty="0" smtClean="0"/>
              <a:t>, часто сочетающихся с нервно-психическими нагрузками, которые могут существенно увеличивать их величину.</a:t>
            </a:r>
          </a:p>
          <a:p>
            <a:endParaRPr lang="ru-RU" dirty="0"/>
          </a:p>
        </p:txBody>
      </p:sp>
      <p:pic>
        <p:nvPicPr>
          <p:cNvPr id="7" name="Рисунок 6" descr="2530241_f5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8204" y="1772816"/>
            <a:ext cx="140415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Женская спортивная триада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процессе изучения эпидемиологии, патогенеза и факторов риска репродуктивных нарушений у спортсменок исследователи обратили внимание на частое сочетание у них расстройств пищевого поведения, аменореи и остеопороза. Этот феномен нашел отражение в описанном Американской ассоциацией спортивной медицины синдроме «триада женщины-спортсменки».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388424" cy="228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Негативные последствия триады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600200"/>
            <a:ext cx="548295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Согласно многочисленным литературным данным в зависимости от вида спорта триаду регистрируют с частотой от 5 до 72%. </a:t>
            </a:r>
          </a:p>
          <a:p>
            <a:r>
              <a:rPr lang="ru-RU" dirty="0" smtClean="0"/>
              <a:t>Ее отдельные компоненты нередко остаются нераспознанными. Это связано с присущим больным с расстройствами пищевого поведения стремлением скрывать свою проблему и распространенным убеждением в том, что аменорея - нормальное следствие тренировок, а потеря массы тела - безусловное благо для спортсменки.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1728192" cy="34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18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2161</Words>
  <Application>Microsoft Office PowerPoint</Application>
  <PresentationFormat>Экран (4:3)</PresentationFormat>
  <Paragraphs>148</Paragraphs>
  <Slides>33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Лист Microsoft Excel 97-2003</vt:lpstr>
      <vt:lpstr>Питание спортивного резерва: важный фактор спортивных достижений</vt:lpstr>
      <vt:lpstr>Организация питания спортсменов</vt:lpstr>
      <vt:lpstr>Презентация PowerPoint</vt:lpstr>
      <vt:lpstr>Презентация PowerPoint</vt:lpstr>
      <vt:lpstr>Позиция МОК</vt:lpstr>
      <vt:lpstr>МОК и питание</vt:lpstr>
      <vt:lpstr>Энергетические затраты</vt:lpstr>
      <vt:lpstr>Женская спортивная триада</vt:lpstr>
      <vt:lpstr>Негативные последствия триады</vt:lpstr>
      <vt:lpstr>Причины дисфункции иммунитета</vt:lpstr>
      <vt:lpstr>Иммунитет и заболеваемость</vt:lpstr>
      <vt:lpstr>Состояние нутритивной поддержки</vt:lpstr>
      <vt:lpstr>Истощение резервов иммунитета</vt:lpstr>
      <vt:lpstr>Формирование рационов для спортивного резерва</vt:lpstr>
      <vt:lpstr>Поиск решений</vt:lpstr>
      <vt:lpstr>Энергетический обмен</vt:lpstr>
      <vt:lpstr>Индуцирующее влияние пищевых веществ</vt:lpstr>
      <vt:lpstr>Биомаркеры нарушений метаболизма</vt:lpstr>
      <vt:lpstr>Презентация PowerPoint</vt:lpstr>
      <vt:lpstr>Передача сигналов в системе «микробиота-кишечник-мозг»</vt:lpstr>
      <vt:lpstr>Влияние микробиоты на психологический статус</vt:lpstr>
      <vt:lpstr>Разработка рациона питания с учетом:</vt:lpstr>
      <vt:lpstr>Задачи спортивной диетологии</vt:lpstr>
      <vt:lpstr>Основные направления</vt:lpstr>
      <vt:lpstr>Обучение спортивной нутрициологии</vt:lpstr>
      <vt:lpstr>Оснащение кабинета диетолога </vt:lpstr>
      <vt:lpstr>Инновационные методы питания</vt:lpstr>
      <vt:lpstr>Атлас пищевых продуктов</vt:lpstr>
      <vt:lpstr>Система PlateMate</vt:lpstr>
      <vt:lpstr>Гаджет Bodybugg</vt:lpstr>
      <vt:lpstr>Биосенсоры</vt:lpstr>
      <vt:lpstr>Неинвазивный анализ</vt:lpstr>
      <vt:lpstr>Деятельность ФЦПСР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питания для спортивного резерва</dc:title>
  <dc:creator>Kurashvili</dc:creator>
  <cp:lastModifiedBy>Kurashvili</cp:lastModifiedBy>
  <cp:revision>20</cp:revision>
  <dcterms:created xsi:type="dcterms:W3CDTF">2018-05-23T16:38:49Z</dcterms:created>
  <dcterms:modified xsi:type="dcterms:W3CDTF">2018-05-25T14:30:07Z</dcterms:modified>
</cp:coreProperties>
</file>