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88" r:id="rId1"/>
  </p:sldMasterIdLst>
  <p:notesMasterIdLst>
    <p:notesMasterId r:id="rId9"/>
  </p:notesMasterIdLst>
  <p:sldIdLst>
    <p:sldId id="338" r:id="rId2"/>
    <p:sldId id="260" r:id="rId3"/>
    <p:sldId id="368" r:id="rId4"/>
    <p:sldId id="355" r:id="rId5"/>
    <p:sldId id="369" r:id="rId6"/>
    <p:sldId id="366" r:id="rId7"/>
    <p:sldId id="37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7C80"/>
    <a:srgbClr val="9999FF"/>
    <a:srgbClr val="FFFF00"/>
    <a:srgbClr val="BBE0E3"/>
    <a:srgbClr val="FAF40A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35" autoAdjust="0"/>
    <p:restoredTop sz="94595" autoAdjust="0"/>
  </p:normalViewPr>
  <p:slideViewPr>
    <p:cSldViewPr>
      <p:cViewPr varScale="1">
        <p:scale>
          <a:sx n="85" d="100"/>
          <a:sy n="85" d="100"/>
        </p:scale>
        <p:origin x="124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E0534CB-6251-4916-AD4B-AF2113BD33E3}" type="datetimeFigureOut">
              <a:rPr lang="ru-RU"/>
              <a:pPr>
                <a:defRPr/>
              </a:pPr>
              <a:t>08.06.2018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92BCA9F-BB92-403B-B8AA-B336DDF209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739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F8C41-F449-4F7C-8444-68AA3767300C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6C6C-5BCF-450B-B3C6-83A5D790108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F6C64-8A3F-463E-BEE1-5D7DD3A2C83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F3DB4-5949-4C98-A8A3-E44757C6BC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4BA18-7B01-4563-AF37-FA776CB87A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5291A-0D7D-451D-970B-1192091DDA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F68E-051B-4CC4-B10E-F7BA9B318CD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EE12C74-C50E-4A62-9D01-37FBC2A678B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0206-5E3D-4C87-BE5F-A0A4731496B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B4AD-1463-4BD8-805C-5B21ED854AE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3AF-B545-4039-B50D-70F6E4A50BE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92F0-52CA-4801-890C-BD279774091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8350-AB7F-4822-8B60-A9ADE9ACFD8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161E-3F5C-4210-8946-CAF99067834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E9C936-F324-4391-AB35-ACC37CBF2F14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  <p:sldLayoutId id="2147484000" r:id="rId12"/>
    <p:sldLayoutId id="2147484001" r:id="rId13"/>
    <p:sldLayoutId id="2147484002" r:id="rId14"/>
  </p:sldLayoutIdLst>
  <p:transition spd="med"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0" descr="Рисунок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714380" cy="75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000100" y="214290"/>
            <a:ext cx="7143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МИНИСТЕРСТВО  ЗДРАВООХРАНЕНИЯ  РЕСПУБЛИКИ  БУРЯТИЯ</a:t>
            </a:r>
            <a:br>
              <a:rPr lang="ru-RU" sz="1400" i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i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ГБУЗ «РЕСПУБЛИКАНСКИЙ  ВРАЧЕБНО-ФИЗКУЛЬТУРНЫЙ ДИСПАНСЕР»</a:t>
            </a:r>
            <a:br>
              <a:rPr lang="ru-RU" sz="1400" i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400" i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i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i="1" spc="150" dirty="0">
                <a:ln w="11430"/>
                <a:latin typeface="Times New Roman" pitchFamily="18" charset="0"/>
                <a:cs typeface="Times New Roman" pitchFamily="18" charset="0"/>
              </a:rPr>
              <a:t>Перспективы развития</a:t>
            </a:r>
            <a:endParaRPr lang="ru-RU" sz="3600" b="1" i="1" dirty="0">
              <a:latin typeface="+mn-lt"/>
            </a:endParaRPr>
          </a:p>
          <a:p>
            <a:pPr algn="ctr"/>
            <a:r>
              <a:rPr lang="ru-RU" sz="3600" b="1" i="1" dirty="0">
                <a:latin typeface="+mn-lt"/>
              </a:rPr>
              <a:t> врачебно-физкультурной службы </a:t>
            </a:r>
          </a:p>
          <a:p>
            <a:pPr algn="ctr"/>
            <a:r>
              <a:rPr lang="ru-RU" sz="3600" b="1" i="1" dirty="0">
                <a:latin typeface="+mn-lt"/>
              </a:rPr>
              <a:t>региона: новые решения старой проблемы</a:t>
            </a:r>
          </a:p>
          <a:p>
            <a:pPr algn="ctr"/>
            <a:endParaRPr lang="ru-RU" sz="3600" b="1" i="1" dirty="0"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6000768"/>
            <a:ext cx="5572132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Шубин Я.Л., главный врач, главный внештатный специалист по спортивной медицине МЗ РБ</a:t>
            </a: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71472" y="1071546"/>
            <a:ext cx="7929618" cy="5286412"/>
          </a:xfrm>
          <a:noFill/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Общая численность населения Республики Бурятия 984,3 тыс. человек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Регулярно занимающихся физической культурой и спортом 325302-35,6%</a:t>
            </a:r>
          </a:p>
          <a:p>
            <a:pPr marL="609600" indent="-609600">
              <a:lnSpc>
                <a:spcPct val="9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Базовые виды спорта: легкая атлетика, стрельба из лука, пулевая стрельба, вольная борьба, дзюдо, бокс, лыжные гонки, тхэквондо, спорт слепых и лиц с ПОДА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Рисунок 0" descr="Рисунок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33375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4" descr="01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557338"/>
            <a:ext cx="6769100" cy="46212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197" name="AutoShape 6"/>
          <p:cNvSpPr>
            <a:spLocks noChangeArrowheads="1"/>
          </p:cNvSpPr>
          <p:nvPr/>
        </p:nvSpPr>
        <p:spPr bwMode="auto">
          <a:xfrm>
            <a:off x="4114800" y="4648200"/>
            <a:ext cx="215900" cy="168275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198" name="AutoShape 7"/>
          <p:cNvSpPr>
            <a:spLocks noChangeArrowheads="1"/>
          </p:cNvSpPr>
          <p:nvPr/>
        </p:nvSpPr>
        <p:spPr bwMode="auto">
          <a:xfrm>
            <a:off x="4953000" y="4953000"/>
            <a:ext cx="215900" cy="168275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199" name="AutoShape 8"/>
          <p:cNvSpPr>
            <a:spLocks noChangeArrowheads="1"/>
          </p:cNvSpPr>
          <p:nvPr/>
        </p:nvSpPr>
        <p:spPr bwMode="auto">
          <a:xfrm>
            <a:off x="5638800" y="4876800"/>
            <a:ext cx="215900" cy="168275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200" name="AutoShape 9"/>
          <p:cNvSpPr>
            <a:spLocks noChangeArrowheads="1"/>
          </p:cNvSpPr>
          <p:nvPr/>
        </p:nvSpPr>
        <p:spPr bwMode="auto">
          <a:xfrm>
            <a:off x="6429375" y="4143375"/>
            <a:ext cx="263525" cy="2159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203" name="AutoShape 12"/>
          <p:cNvSpPr>
            <a:spLocks noChangeArrowheads="1"/>
          </p:cNvSpPr>
          <p:nvPr/>
        </p:nvSpPr>
        <p:spPr bwMode="auto">
          <a:xfrm>
            <a:off x="2743200" y="5029200"/>
            <a:ext cx="215900" cy="168275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205" name="AutoShape 14"/>
          <p:cNvSpPr>
            <a:spLocks noChangeArrowheads="1"/>
          </p:cNvSpPr>
          <p:nvPr/>
        </p:nvSpPr>
        <p:spPr bwMode="auto">
          <a:xfrm>
            <a:off x="4648200" y="4500563"/>
            <a:ext cx="215900" cy="239712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206" name="AutoShape 15"/>
          <p:cNvSpPr>
            <a:spLocks noChangeArrowheads="1"/>
          </p:cNvSpPr>
          <p:nvPr/>
        </p:nvSpPr>
        <p:spPr bwMode="auto">
          <a:xfrm>
            <a:off x="4724400" y="5257800"/>
            <a:ext cx="215900" cy="168275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207" name="AutoShape 16"/>
          <p:cNvSpPr>
            <a:spLocks noChangeArrowheads="1"/>
          </p:cNvSpPr>
          <p:nvPr/>
        </p:nvSpPr>
        <p:spPr bwMode="auto">
          <a:xfrm>
            <a:off x="4724400" y="5562600"/>
            <a:ext cx="215900" cy="168275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208" name="AutoShape 17"/>
          <p:cNvSpPr>
            <a:spLocks noChangeArrowheads="1"/>
          </p:cNvSpPr>
          <p:nvPr/>
        </p:nvSpPr>
        <p:spPr bwMode="auto">
          <a:xfrm>
            <a:off x="4267200" y="5715000"/>
            <a:ext cx="215900" cy="168275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209" name="AutoShape 18"/>
          <p:cNvSpPr>
            <a:spLocks noChangeArrowheads="1"/>
          </p:cNvSpPr>
          <p:nvPr/>
        </p:nvSpPr>
        <p:spPr bwMode="auto">
          <a:xfrm>
            <a:off x="5286375" y="4419600"/>
            <a:ext cx="263525" cy="223838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210" name="AutoShape 19"/>
          <p:cNvSpPr>
            <a:spLocks noChangeArrowheads="1"/>
          </p:cNvSpPr>
          <p:nvPr/>
        </p:nvSpPr>
        <p:spPr bwMode="auto">
          <a:xfrm>
            <a:off x="6643688" y="3214688"/>
            <a:ext cx="295275" cy="230187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211" name="AutoShape 20"/>
          <p:cNvSpPr>
            <a:spLocks noChangeArrowheads="1"/>
          </p:cNvSpPr>
          <p:nvPr/>
        </p:nvSpPr>
        <p:spPr bwMode="auto">
          <a:xfrm>
            <a:off x="5334000" y="3886200"/>
            <a:ext cx="215900" cy="168275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212" name="AutoShape 21"/>
          <p:cNvSpPr>
            <a:spLocks noChangeArrowheads="1"/>
          </p:cNvSpPr>
          <p:nvPr/>
        </p:nvSpPr>
        <p:spPr bwMode="auto">
          <a:xfrm>
            <a:off x="5638800" y="3000372"/>
            <a:ext cx="290522" cy="215903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213" name="AutoShape 22"/>
          <p:cNvSpPr>
            <a:spLocks noChangeArrowheads="1"/>
          </p:cNvSpPr>
          <p:nvPr/>
        </p:nvSpPr>
        <p:spPr bwMode="auto">
          <a:xfrm>
            <a:off x="6858000" y="2209800"/>
            <a:ext cx="215900" cy="168275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8215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57200"/>
            <a:ext cx="838200" cy="838200"/>
          </a:xfrm>
          <a:prstGeom prst="rect">
            <a:avLst/>
          </a:prstGeom>
          <a:blipFill dpi="0" rotWithShape="0">
            <a:blip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  <p:pic>
        <p:nvPicPr>
          <p:cNvPr id="8218" name="Picture 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5334000"/>
            <a:ext cx="152400" cy="152400"/>
          </a:xfrm>
          <a:prstGeom prst="rect">
            <a:avLst/>
          </a:prstGeom>
          <a:blipFill dpi="0" rotWithShape="0">
            <a:blip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  <p:pic>
        <p:nvPicPr>
          <p:cNvPr id="8219" name="Picture 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4724400"/>
            <a:ext cx="152400" cy="152400"/>
          </a:xfrm>
          <a:prstGeom prst="rect">
            <a:avLst/>
          </a:prstGeom>
          <a:blipFill dpi="0" rotWithShape="0">
            <a:blip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  <p:pic>
        <p:nvPicPr>
          <p:cNvPr id="8220" name="Picture 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5791200"/>
            <a:ext cx="152400" cy="152400"/>
          </a:xfrm>
          <a:prstGeom prst="rect">
            <a:avLst/>
          </a:prstGeom>
          <a:blipFill dpi="0" rotWithShape="0">
            <a:blip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  <p:sp>
        <p:nvSpPr>
          <p:cNvPr id="8221" name="AutoShape 3"/>
          <p:cNvSpPr>
            <a:spLocks noChangeArrowheads="1"/>
          </p:cNvSpPr>
          <p:nvPr/>
        </p:nvSpPr>
        <p:spPr bwMode="auto">
          <a:xfrm>
            <a:off x="1857356" y="1643050"/>
            <a:ext cx="2952750" cy="1223963"/>
          </a:xfrm>
          <a:prstGeom prst="roundRect">
            <a:avLst>
              <a:gd name="adj" fmla="val 16667"/>
            </a:avLst>
          </a:prstGeom>
          <a:blipFill dpi="0" rotWithShape="1">
            <a:blip r:embed="rId4" cstate="print">
              <a:alphaModFix amt="25000"/>
            </a:blip>
            <a:srcRect/>
            <a:tile tx="0" ty="0" sx="100000" sy="100000" flip="none" algn="tl"/>
          </a:blipFill>
          <a:ln w="9525">
            <a:solidFill>
              <a:schemeClr val="bg1"/>
            </a:solidFill>
            <a:round/>
            <a:headEnd/>
            <a:tailEnd/>
          </a:ln>
          <a:effectLst>
            <a:softEdge rad="127000"/>
          </a:effectLst>
        </p:spPr>
        <p:txBody>
          <a:bodyPr wrap="none" anchor="ctr"/>
          <a:lstStyle/>
          <a:p>
            <a:endParaRPr lang="ru-RU" sz="1600" b="1" i="1" dirty="0">
              <a:solidFill>
                <a:srgbClr val="003366"/>
              </a:solidFill>
              <a:latin typeface="Tahoma" pitchFamily="34" charset="0"/>
            </a:endParaRPr>
          </a:p>
          <a:p>
            <a:r>
              <a:rPr kumimoji="1" lang="ru-RU" altLang="ko-KR" sz="1400" b="1" i="1" dirty="0">
                <a:solidFill>
                  <a:schemeClr val="bg1"/>
                </a:solidFill>
              </a:rPr>
              <a:t>- Имеются специалисты</a:t>
            </a:r>
          </a:p>
          <a:p>
            <a:endParaRPr kumimoji="1" lang="ru-RU" altLang="ko-KR" sz="1400" b="1" i="1" dirty="0">
              <a:solidFill>
                <a:schemeClr val="bg1"/>
              </a:solidFill>
            </a:endParaRPr>
          </a:p>
          <a:p>
            <a:r>
              <a:rPr kumimoji="1" lang="ru-RU" altLang="ko-KR" sz="1400" b="1" i="1" dirty="0">
                <a:solidFill>
                  <a:schemeClr val="bg1"/>
                </a:solidFill>
              </a:rPr>
              <a:t>- Кабинет СМ</a:t>
            </a:r>
          </a:p>
          <a:p>
            <a:endParaRPr kumimoji="1" lang="ru-RU" altLang="ko-KR" sz="1400" b="1" i="1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kumimoji="1" lang="ru-RU" altLang="ko-KR" sz="1400" b="1" i="1" dirty="0">
                <a:solidFill>
                  <a:schemeClr val="bg1"/>
                </a:solidFill>
              </a:rPr>
              <a:t>Нет специалиста, кабинета</a:t>
            </a:r>
          </a:p>
          <a:p>
            <a:pPr>
              <a:buFontTx/>
              <a:buChar char="-"/>
            </a:pPr>
            <a:endParaRPr lang="ru-RU" sz="1400" b="1" i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8222" name="AutoShape 178"/>
          <p:cNvSpPr>
            <a:spLocks noChangeArrowheads="1"/>
          </p:cNvSpPr>
          <p:nvPr/>
        </p:nvSpPr>
        <p:spPr bwMode="auto">
          <a:xfrm>
            <a:off x="1547813" y="1773238"/>
            <a:ext cx="360362" cy="287337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223" name="AutoShape 179"/>
          <p:cNvSpPr>
            <a:spLocks noChangeArrowheads="1"/>
          </p:cNvSpPr>
          <p:nvPr/>
        </p:nvSpPr>
        <p:spPr bwMode="auto">
          <a:xfrm>
            <a:off x="1547813" y="2133600"/>
            <a:ext cx="360362" cy="358775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8224" name="Picture 1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25" y="2214563"/>
            <a:ext cx="215900" cy="215900"/>
          </a:xfrm>
          <a:prstGeom prst="rect">
            <a:avLst/>
          </a:prstGeom>
          <a:blipFill dpi="0" rotWithShape="0">
            <a:blip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  <p:pic>
        <p:nvPicPr>
          <p:cNvPr id="8225" name="Picture 18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813" y="2636838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6" name="Picture 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2286000"/>
            <a:ext cx="152400" cy="152400"/>
          </a:xfrm>
          <a:prstGeom prst="rect">
            <a:avLst/>
          </a:prstGeom>
          <a:blipFill dpi="0" rotWithShape="0">
            <a:blip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  <p:pic>
        <p:nvPicPr>
          <p:cNvPr id="8227" name="Picture 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3286125"/>
            <a:ext cx="152400" cy="152400"/>
          </a:xfrm>
          <a:prstGeom prst="rect">
            <a:avLst/>
          </a:prstGeom>
          <a:blipFill dpi="0" rotWithShape="0">
            <a:blip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  <p:pic>
        <p:nvPicPr>
          <p:cNvPr id="8229" name="Picture 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4500563"/>
            <a:ext cx="152400" cy="152400"/>
          </a:xfrm>
          <a:prstGeom prst="rect">
            <a:avLst/>
          </a:prstGeom>
          <a:blipFill dpi="0" rotWithShape="0">
            <a:blip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  <p:pic>
        <p:nvPicPr>
          <p:cNvPr id="8230" name="Picture 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4572000"/>
            <a:ext cx="136525" cy="136525"/>
          </a:xfrm>
          <a:prstGeom prst="rect">
            <a:avLst/>
          </a:prstGeom>
          <a:blipFill dpi="0" rotWithShape="0">
            <a:blip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  <p:pic>
        <p:nvPicPr>
          <p:cNvPr id="8232" name="Picture 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25" y="5072063"/>
            <a:ext cx="136525" cy="136525"/>
          </a:xfrm>
          <a:prstGeom prst="rect">
            <a:avLst/>
          </a:prstGeom>
          <a:blipFill dpi="0" rotWithShape="0">
            <a:blip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  <p:pic>
        <p:nvPicPr>
          <p:cNvPr id="42" name="Picture 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3071810"/>
            <a:ext cx="152400" cy="152400"/>
          </a:xfrm>
          <a:prstGeom prst="rect">
            <a:avLst/>
          </a:prstGeom>
          <a:blipFill dpi="0" rotWithShape="0">
            <a:blip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  <p:sp>
        <p:nvSpPr>
          <p:cNvPr id="43" name="AutoShape 7"/>
          <p:cNvSpPr>
            <a:spLocks noChangeArrowheads="1"/>
          </p:cNvSpPr>
          <p:nvPr/>
        </p:nvSpPr>
        <p:spPr bwMode="auto">
          <a:xfrm>
            <a:off x="4500562" y="5072074"/>
            <a:ext cx="214314" cy="168275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44" name="Picture 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5643578"/>
            <a:ext cx="138098" cy="138098"/>
          </a:xfrm>
          <a:prstGeom prst="rect">
            <a:avLst/>
          </a:prstGeom>
          <a:blipFill dpi="0" rotWithShape="0">
            <a:blip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  <p:sp>
        <p:nvSpPr>
          <p:cNvPr id="45" name="AutoShape 10"/>
          <p:cNvSpPr>
            <a:spLocks noChangeArrowheads="1"/>
          </p:cNvSpPr>
          <p:nvPr/>
        </p:nvSpPr>
        <p:spPr bwMode="auto">
          <a:xfrm>
            <a:off x="3500430" y="5572140"/>
            <a:ext cx="215900" cy="168275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46" name="Picture 18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28794" y="4500570"/>
            <a:ext cx="214314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Прямоугольник 47"/>
          <p:cNvSpPr/>
          <p:nvPr/>
        </p:nvSpPr>
        <p:spPr>
          <a:xfrm>
            <a:off x="1500166" y="285728"/>
            <a:ext cx="7000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latin typeface="+mn-lt"/>
              </a:rPr>
              <a:t>Врачебно-физкультурная служба Республики Бурятия</a:t>
            </a:r>
            <a:endParaRPr lang="ru-RU" sz="3600" b="1" dirty="0">
              <a:latin typeface="+mn-lt"/>
            </a:endParaRPr>
          </a:p>
        </p:txBody>
      </p:sp>
      <p:pic>
        <p:nvPicPr>
          <p:cNvPr id="49" name="Picture 18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0694" y="2071678"/>
            <a:ext cx="214314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18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71934" y="5357826"/>
            <a:ext cx="214314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18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14612" y="5500702"/>
            <a:ext cx="214314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AutoShape 7"/>
          <p:cNvSpPr>
            <a:spLocks noChangeArrowheads="1"/>
          </p:cNvSpPr>
          <p:nvPr/>
        </p:nvSpPr>
        <p:spPr bwMode="auto">
          <a:xfrm>
            <a:off x="4214810" y="5000636"/>
            <a:ext cx="214314" cy="168275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0" descr="Рисунок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33375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42910" y="1785926"/>
            <a:ext cx="76438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latin typeface="+mn-lt"/>
              </a:rPr>
              <a:t>Размещение Республиканского  врачебно-физкультурного диспансера на объекте спорта</a:t>
            </a:r>
          </a:p>
          <a:p>
            <a:pPr lvl="0" algn="ctr"/>
            <a:endParaRPr lang="ru-RU" sz="2400" b="1" dirty="0">
              <a:latin typeface="+mn-lt"/>
            </a:endParaRPr>
          </a:p>
          <a:p>
            <a:pPr lvl="0" algn="ctr"/>
            <a:r>
              <a:rPr lang="ru-RU" sz="2400" b="1" dirty="0">
                <a:latin typeface="+mn-lt"/>
              </a:rPr>
              <a:t>Размещение медицинских пунктов на объектах спорта</a:t>
            </a:r>
          </a:p>
          <a:p>
            <a:pPr lvl="0" algn="ctr"/>
            <a:endParaRPr lang="ru-RU" sz="2400" b="1" dirty="0">
              <a:latin typeface="+mn-lt"/>
            </a:endParaRPr>
          </a:p>
          <a:p>
            <a:pPr lvl="0" algn="ctr"/>
            <a:r>
              <a:rPr lang="ru-RU" sz="2400" b="1" dirty="0">
                <a:latin typeface="+mn-lt"/>
              </a:rPr>
              <a:t>Лабораторная диагностика спортсменов на условиях аутсорсинга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285728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+mn-lt"/>
              </a:rPr>
              <a:t>       Перспективы развития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5286388"/>
            <a:ext cx="79296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ru-RU" sz="2400" dirty="0">
              <a:latin typeface="+mn-lt"/>
            </a:endParaRPr>
          </a:p>
          <a:p>
            <a:pPr lvl="0" algn="just"/>
            <a:r>
              <a:rPr lang="ru-RU" sz="2000" b="1" dirty="0"/>
              <a:t> </a:t>
            </a:r>
          </a:p>
        </p:txBody>
      </p:sp>
      <p:pic>
        <p:nvPicPr>
          <p:cNvPr id="10" name="Рисунок 0" descr="Рисунок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0" descr="Рисунок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685310" cy="623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3"/>
          <p:cNvGrpSpPr/>
          <p:nvPr/>
        </p:nvGrpSpPr>
        <p:grpSpPr>
          <a:xfrm>
            <a:off x="1187624" y="0"/>
            <a:ext cx="7128792" cy="980727"/>
            <a:chOff x="38357" y="1742832"/>
            <a:chExt cx="3838243" cy="385500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8357" y="4080511"/>
              <a:ext cx="3838243" cy="1517322"/>
            </a:xfrm>
            <a:prstGeom prst="rect">
              <a:avLst/>
            </a:prstGeom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  <a:softEdge rad="127000"/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38357" y="1742832"/>
              <a:ext cx="3838243" cy="27292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b="1" i="0" kern="1200" dirty="0">
                  <a:solidFill>
                    <a:schemeClr val="bg1"/>
                  </a:solidFill>
                </a:rPr>
                <a:t>МЕДИКО-БИОЛОГИЧЕСКОЕ ОБЕСПЕЧЕНИЕ</a:t>
              </a:r>
              <a:endParaRPr kumimoji="0" lang="ru-RU" b="0" i="0" u="none" strike="noStrike" kern="1200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709602"/>
          <a:ext cx="8501123" cy="6076984"/>
        </p:xfrm>
        <a:graphic>
          <a:graphicData uri="http://schemas.openxmlformats.org/drawingml/2006/table">
            <a:tbl>
              <a:tblPr/>
              <a:tblGrid>
                <a:gridCol w="435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5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6103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№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Мероприятие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Исполнитель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Источник</a:t>
                      </a:r>
                      <a:r>
                        <a:rPr lang="ru-RU" sz="1600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финансирования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94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Систематический контроль за состоянием здоровья (УМО, ТМО, ЭМО, ВПН, консультации)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Минздрав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Минздрав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64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Восстановление работоспособности и здоровья (медицинские вмешательства)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Минздрав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Минздрав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69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Восстановление </a:t>
                      </a:r>
                      <a:r>
                        <a:rPr lang="ru-RU" sz="1600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работоспособности и здоровья (педагогические вмешательства)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Минспорт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Минспорт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60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Мероприятия психологического характера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Минспорт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Минспорт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73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Обеспечение лекарственными препаратами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Минспорт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Минспорт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82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Обеспечение медицинскими изделиями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Минспорт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Минспорт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04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Спортивное питание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Минспорт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Минспорт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434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Антидопинговые мероприятия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Минспорт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Минспорт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608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Проведение научных исследований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БНЦ, БГУ, Минздрав,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Минспорт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Минспорт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0" descr="Рисунок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142976" y="1214423"/>
            <a:ext cx="69294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+mn-lt"/>
              </a:rPr>
              <a:t>«Земский доктор»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57290" y="2500306"/>
            <a:ext cx="66437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>
                <a:latin typeface="+mn-lt"/>
              </a:rPr>
              <a:t>Климато-географическое расположение </a:t>
            </a:r>
          </a:p>
        </p:txBody>
      </p: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ttp://www.enthof.com.sg/wp-content/uploads/2016/09/medical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71546"/>
            <a:ext cx="778674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Рисунок1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748580" cy="739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9"/>
          <p:cNvSpPr txBox="1">
            <a:spLocks noGrp="1"/>
          </p:cNvSpPr>
          <p:nvPr>
            <p:ph type="title"/>
          </p:nvPr>
        </p:nvSpPr>
        <p:spPr>
          <a:xfrm>
            <a:off x="1071538" y="214290"/>
            <a:ext cx="77867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tx2"/>
                </a:solidFill>
              </a:rPr>
              <a:t>Благодарю за внимание!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51720" y="5635889"/>
            <a:ext cx="67687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 670002 г. Улан-Удэ, ул. Кирова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91680" y="6035999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 brvfd@mail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32040" y="6080387"/>
            <a:ext cx="3024336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2BC5E"/>
              </a:buClr>
            </a:pPr>
            <a:r>
              <a:rPr lang="ru-RU" altLang="ru-RU" sz="22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сайт: </a:t>
            </a:r>
            <a:r>
              <a:rPr lang="en-US" altLang="ru-RU" sz="22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ru-RU" altLang="ru-RU" sz="22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ru-RU" sz="22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//brvfd.ru</a:t>
            </a:r>
            <a:endParaRPr lang="ru-RU" altLang="ru-RU" sz="2200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504" y="148164"/>
            <a:ext cx="8928992" cy="658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med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3">
      <a:dk1>
        <a:sysClr val="windowText" lastClr="000000"/>
      </a:dk1>
      <a:lt1>
        <a:sysClr val="window" lastClr="FFFFFF"/>
      </a:lt1>
      <a:dk2>
        <a:srgbClr val="5FACF0"/>
      </a:dk2>
      <a:lt2>
        <a:srgbClr val="DBF5F9"/>
      </a:lt2>
      <a:accent1>
        <a:srgbClr val="C7E2FA"/>
      </a:accent1>
      <a:accent2>
        <a:srgbClr val="009DD9"/>
      </a:accent2>
      <a:accent3>
        <a:srgbClr val="21B2C8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7861</TotalTime>
  <Words>231</Words>
  <Application>Microsoft Office PowerPoint</Application>
  <PresentationFormat>Экран (4:3)</PresentationFormat>
  <Paragraphs>77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8" baseType="lpstr">
      <vt:lpstr>돋움</vt:lpstr>
      <vt:lpstr>Arial</vt:lpstr>
      <vt:lpstr>Book Antiqua</vt:lpstr>
      <vt:lpstr>Calibri</vt:lpstr>
      <vt:lpstr>Lucida Sans</vt:lpstr>
      <vt:lpstr>Tahoma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Company>ГУЗ РВФД МЗ РБ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Шубин</dc:creator>
  <cp:lastModifiedBy>Windows User</cp:lastModifiedBy>
  <cp:revision>607</cp:revision>
  <dcterms:created xsi:type="dcterms:W3CDTF">2011-02-15T11:56:59Z</dcterms:created>
  <dcterms:modified xsi:type="dcterms:W3CDTF">2018-06-08T04:59:54Z</dcterms:modified>
</cp:coreProperties>
</file>